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01" r:id="rId5"/>
  </p:sldMasterIdLst>
  <p:notesMasterIdLst>
    <p:notesMasterId r:id="rId102"/>
  </p:notesMasterIdLst>
  <p:handoutMasterIdLst>
    <p:handoutMasterId r:id="rId103"/>
  </p:handoutMasterIdLst>
  <p:sldIdLst>
    <p:sldId id="256" r:id="rId6"/>
    <p:sldId id="484" r:id="rId7"/>
    <p:sldId id="485" r:id="rId8"/>
    <p:sldId id="1030" r:id="rId9"/>
    <p:sldId id="1062" r:id="rId10"/>
    <p:sldId id="1065" r:id="rId11"/>
    <p:sldId id="1117" r:id="rId12"/>
    <p:sldId id="1049" r:id="rId13"/>
    <p:sldId id="1075" r:id="rId14"/>
    <p:sldId id="1068" r:id="rId15"/>
    <p:sldId id="1070" r:id="rId16"/>
    <p:sldId id="1071" r:id="rId17"/>
    <p:sldId id="1067" r:id="rId18"/>
    <p:sldId id="1069" r:id="rId19"/>
    <p:sldId id="1066" r:id="rId20"/>
    <p:sldId id="1114" r:id="rId21"/>
    <p:sldId id="1077" r:id="rId22"/>
    <p:sldId id="1113" r:id="rId23"/>
    <p:sldId id="1109" r:id="rId24"/>
    <p:sldId id="1110" r:id="rId25"/>
    <p:sldId id="1111" r:id="rId26"/>
    <p:sldId id="1112" r:id="rId27"/>
    <p:sldId id="1053" r:id="rId28"/>
    <p:sldId id="1072" r:id="rId29"/>
    <p:sldId id="1073" r:id="rId30"/>
    <p:sldId id="1084" r:id="rId31"/>
    <p:sldId id="1083" r:id="rId32"/>
    <p:sldId id="1054" r:id="rId33"/>
    <p:sldId id="1081" r:id="rId34"/>
    <p:sldId id="1080" r:id="rId35"/>
    <p:sldId id="1051" r:id="rId36"/>
    <p:sldId id="1055" r:id="rId37"/>
    <p:sldId id="827" r:id="rId38"/>
    <p:sldId id="1063" r:id="rId39"/>
    <p:sldId id="1064" r:id="rId40"/>
    <p:sldId id="844" r:id="rId41"/>
    <p:sldId id="1060" r:id="rId42"/>
    <p:sldId id="829" r:id="rId43"/>
    <p:sldId id="839" r:id="rId44"/>
    <p:sldId id="840" r:id="rId45"/>
    <p:sldId id="838" r:id="rId46"/>
    <p:sldId id="837" r:id="rId47"/>
    <p:sldId id="1079" r:id="rId48"/>
    <p:sldId id="815" r:id="rId49"/>
    <p:sldId id="1089" r:id="rId50"/>
    <p:sldId id="1119" r:id="rId51"/>
    <p:sldId id="1088" r:id="rId52"/>
    <p:sldId id="1078" r:id="rId53"/>
    <p:sldId id="769" r:id="rId54"/>
    <p:sldId id="1082" r:id="rId55"/>
    <p:sldId id="1056" r:id="rId56"/>
    <p:sldId id="1087" r:id="rId57"/>
    <p:sldId id="1037" r:id="rId58"/>
    <p:sldId id="958" r:id="rId59"/>
    <p:sldId id="961" r:id="rId60"/>
    <p:sldId id="1059" r:id="rId61"/>
    <p:sldId id="1058" r:id="rId62"/>
    <p:sldId id="955" r:id="rId63"/>
    <p:sldId id="1042" r:id="rId64"/>
    <p:sldId id="646" r:id="rId65"/>
    <p:sldId id="539" r:id="rId66"/>
    <p:sldId id="648" r:id="rId67"/>
    <p:sldId id="1115" r:id="rId68"/>
    <p:sldId id="1116" r:id="rId69"/>
    <p:sldId id="1023" r:id="rId70"/>
    <p:sldId id="716" r:id="rId71"/>
    <p:sldId id="644" r:id="rId72"/>
    <p:sldId id="645" r:id="rId73"/>
    <p:sldId id="1031" r:id="rId74"/>
    <p:sldId id="1032" r:id="rId75"/>
    <p:sldId id="1034" r:id="rId76"/>
    <p:sldId id="1036" r:id="rId77"/>
    <p:sldId id="1033" r:id="rId78"/>
    <p:sldId id="847" r:id="rId79"/>
    <p:sldId id="1061" r:id="rId80"/>
    <p:sldId id="1026" r:id="rId81"/>
    <p:sldId id="790" r:id="rId82"/>
    <p:sldId id="719" r:id="rId83"/>
    <p:sldId id="816" r:id="rId84"/>
    <p:sldId id="1100" r:id="rId85"/>
    <p:sldId id="1101" r:id="rId86"/>
    <p:sldId id="1102" r:id="rId87"/>
    <p:sldId id="1103" r:id="rId88"/>
    <p:sldId id="1120" r:id="rId89"/>
    <p:sldId id="1104" r:id="rId90"/>
    <p:sldId id="1105" r:id="rId91"/>
    <p:sldId id="1106" r:id="rId92"/>
    <p:sldId id="1107" r:id="rId93"/>
    <p:sldId id="1108" r:id="rId94"/>
    <p:sldId id="529" r:id="rId95"/>
    <p:sldId id="530" r:id="rId96"/>
    <p:sldId id="531" r:id="rId97"/>
    <p:sldId id="532" r:id="rId98"/>
    <p:sldId id="572" r:id="rId99"/>
    <p:sldId id="534" r:id="rId100"/>
    <p:sldId id="535" r:id="rId10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B20738"/>
    <a:srgbClr val="003865"/>
    <a:srgbClr val="00A3E2"/>
    <a:srgbClr val="000000"/>
    <a:srgbClr val="0D0D0D"/>
    <a:srgbClr val="E8E8E8"/>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1250" autoAdjust="0"/>
  </p:normalViewPr>
  <p:slideViewPr>
    <p:cSldViewPr snapToGrid="0">
      <p:cViewPr varScale="1">
        <p:scale>
          <a:sx n="93" d="100"/>
          <a:sy n="93" d="100"/>
        </p:scale>
        <p:origin x="966" y="84"/>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597" y="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ableStyles" Target="tableStyle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3/27/2024</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chapter 10 grids were updated and reposted to the MDE UFARS webpage in February.</a:t>
            </a:r>
          </a:p>
          <a:p>
            <a:endParaRPr lang="en-US" b="1" dirty="0"/>
          </a:p>
          <a:p>
            <a:r>
              <a:rPr lang="en-US" b="1" dirty="0"/>
              <a:t>For Finance Code 314, we added Object Code 270 workers compensation as an allowable code in Chapter 10, however, the reimbursement calculation will NOT include this object code based on current guidance.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59833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83191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Previously, Literacy Incentive Aid DID NOT have a list of uses, so any general education expenditures were allowable.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4454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 25% subsidy if there are additional expenditures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97228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28983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79477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12323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FAQ outlines the UFARS accounting for Finance Code 373 and 374.</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82927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Moos, formerly of Financial Management and retired now, used to bring and a box with the Object Code 899 information and would ask explanations from districts when at the MASBO conference.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33075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course codes are no longer needed for Title programs. They are still required for some programs, such as special education.</a:t>
            </a:r>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428291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079130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25 – MDE is reviewing the finance code for school district lease levy.</a:t>
            </a:r>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268107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23 Changes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93070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23 Changes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408026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For charter schools, they must have approval for their building lease expenditures and use Finance Code 348 for revenues and expenditures. Charter schools are organization type 07.</a:t>
            </a:r>
          </a:p>
          <a:p>
            <a:r>
              <a:rPr lang="en-US" sz="1200" kern="1200" dirty="0">
                <a:solidFill>
                  <a:schemeClr val="tx1"/>
                </a:solidFill>
                <a:effectLst/>
                <a:latin typeface="NeueHaasGroteskText Std" panose="020B0504020202020204" pitchFamily="34" charset="0"/>
                <a:ea typeface="+mn-ea"/>
                <a:cs typeface="+mn-cs"/>
              </a:rPr>
              <a:t> </a:t>
            </a:r>
          </a:p>
          <a:p>
            <a:r>
              <a:rPr lang="en-US" sz="1200" kern="1200" dirty="0">
                <a:solidFill>
                  <a:schemeClr val="tx1"/>
                </a:solidFill>
                <a:effectLst/>
                <a:latin typeface="NeueHaasGroteskText Std" panose="020B0504020202020204" pitchFamily="34" charset="0"/>
                <a:ea typeface="+mn-ea"/>
                <a:cs typeface="+mn-cs"/>
              </a:rPr>
              <a:t>Finance Code 348 is only available to school districts that can levy for building expenditures. </a:t>
            </a:r>
            <a:r>
              <a:rPr lang="en-US" sz="1200" b="1" kern="1200" dirty="0">
                <a:solidFill>
                  <a:schemeClr val="tx1"/>
                </a:solidFill>
                <a:effectLst/>
                <a:latin typeface="NeueHaasGroteskText Std" panose="020B0504020202020204" pitchFamily="34" charset="0"/>
                <a:ea typeface="+mn-ea"/>
                <a:cs typeface="+mn-cs"/>
              </a:rPr>
              <a:t>Finance Code 348 expenditures </a:t>
            </a:r>
            <a:r>
              <a:rPr lang="en-US" sz="1200" kern="1200" dirty="0">
                <a:solidFill>
                  <a:schemeClr val="tx1"/>
                </a:solidFill>
                <a:effectLst/>
                <a:latin typeface="NeueHaasGroteskText Std" panose="020B0504020202020204" pitchFamily="34" charset="0"/>
                <a:ea typeface="+mn-ea"/>
                <a:cs typeface="+mn-cs"/>
              </a:rPr>
              <a:t>for school districts will be</a:t>
            </a:r>
            <a:r>
              <a:rPr lang="en-US" sz="1200" b="1" kern="1200" dirty="0">
                <a:solidFill>
                  <a:schemeClr val="tx1"/>
                </a:solidFill>
                <a:effectLst/>
                <a:latin typeface="NeueHaasGroteskText Std" panose="020B0504020202020204" pitchFamily="34" charset="0"/>
                <a:ea typeface="+mn-ea"/>
                <a:cs typeface="+mn-cs"/>
              </a:rPr>
              <a:t> reviewed and approved in the summer levy. </a:t>
            </a:r>
            <a:r>
              <a:rPr lang="en-US" sz="1200" kern="1200" dirty="0">
                <a:solidFill>
                  <a:schemeClr val="tx1"/>
                </a:solidFill>
                <a:effectLst/>
                <a:latin typeface="NeueHaasGroteskText Std" panose="020B0504020202020204" pitchFamily="34" charset="0"/>
                <a:ea typeface="+mn-ea"/>
                <a:cs typeface="+mn-cs"/>
              </a:rPr>
              <a:t>Therefore, if a school district has approval for the school district lease levy authority, the school district must use Finance Code 348 for revenues and expenditures. Only the following school district organization types are allowed: Type 01 – Independent Districts and Schools, Type 02 – Common Districts and Schools and Type 03 – Special Districts and Schools.</a:t>
            </a:r>
          </a:p>
          <a:p>
            <a:r>
              <a:rPr lang="en-US" sz="1200" kern="1200" dirty="0">
                <a:solidFill>
                  <a:schemeClr val="tx1"/>
                </a:solidFill>
                <a:effectLst/>
                <a:latin typeface="NeueHaasGroteskText Std" panose="020B0504020202020204" pitchFamily="34" charset="0"/>
                <a:ea typeface="+mn-ea"/>
                <a:cs typeface="+mn-cs"/>
              </a:rPr>
              <a:t> </a:t>
            </a:r>
          </a:p>
          <a:p>
            <a:r>
              <a:rPr lang="en-US" sz="1200" b="1" kern="1200" dirty="0">
                <a:solidFill>
                  <a:schemeClr val="tx1"/>
                </a:solidFill>
                <a:effectLst/>
                <a:latin typeface="NeueHaasGroteskText Std" panose="020B0504020202020204" pitchFamily="34" charset="0"/>
                <a:ea typeface="+mn-ea"/>
                <a:cs typeface="+mn-cs"/>
              </a:rPr>
              <a:t>Finance Code 302 Operating Capital</a:t>
            </a:r>
            <a:r>
              <a:rPr lang="en-US" sz="1200" kern="1200" dirty="0">
                <a:solidFill>
                  <a:schemeClr val="tx1"/>
                </a:solidFill>
                <a:effectLst/>
                <a:latin typeface="NeueHaasGroteskText Std" panose="020B0504020202020204" pitchFamily="34" charset="0"/>
                <a:ea typeface="+mn-ea"/>
                <a:cs typeface="+mn-cs"/>
              </a:rPr>
              <a:t> allows any school that has revenue for Operating Capital to use Operating Capital to rent or lease buildings in item no. 3. </a:t>
            </a:r>
            <a:r>
              <a:rPr lang="en-US" sz="1200" b="1" kern="1200" dirty="0">
                <a:solidFill>
                  <a:schemeClr val="tx1"/>
                </a:solidFill>
                <a:effectLst/>
                <a:latin typeface="NeueHaasGroteskText Std" panose="020B0504020202020204" pitchFamily="34" charset="0"/>
                <a:ea typeface="+mn-ea"/>
                <a:cs typeface="+mn-cs"/>
              </a:rPr>
              <a:t>This type of expenditure would not be included in the summer levy.</a:t>
            </a:r>
            <a:endParaRPr lang="en-US" b="1"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418564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24 for Program 865 only. Programs 866-868 will have updates applied for FY 23.</a:t>
            </a:r>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2448813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23 Changes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100901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23 changes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3065294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23 Changes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1011514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we are aware it has been transfers</a:t>
            </a:r>
            <a:r>
              <a:rPr lang="en-US" baseline="0" dirty="0"/>
              <a:t> from Balance Sheet Codes in the past.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197140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we are aware it has been transfers</a:t>
            </a:r>
            <a:r>
              <a:rPr lang="en-US" baseline="0" dirty="0"/>
              <a:t> from Balance Sheet Codes in the past.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68400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are in bold</a:t>
            </a: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36702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2383137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emailed the information above to those on the Business Managers list serv on 4/20/23.</a:t>
            </a:r>
          </a:p>
          <a:p>
            <a:endParaRPr lang="en-US" b="1" dirty="0">
              <a:highlight>
                <a:srgbClr val="FFFF00"/>
              </a:highlight>
            </a:endParaRPr>
          </a:p>
          <a:p>
            <a:r>
              <a:rPr lang="en-US" b="1" dirty="0">
                <a:highlight>
                  <a:srgbClr val="FFFF00"/>
                </a:highlight>
              </a:rPr>
              <a:t>ALSO, we recently learned that there will be comparison reports in MEGS, but we are not aware of the details.</a:t>
            </a:r>
          </a:p>
          <a:p>
            <a:endParaRPr lang="en-US" b="1" dirty="0">
              <a:highlight>
                <a:srgbClr val="FFFF00"/>
              </a:highlight>
            </a:endParaRPr>
          </a:p>
          <a:p>
            <a:r>
              <a:rPr lang="en-US" b="1" dirty="0">
                <a:solidFill>
                  <a:srgbClr val="00B050"/>
                </a:solidFill>
                <a:highlight>
                  <a:srgbClr val="FFFF00"/>
                </a:highlight>
              </a:rPr>
              <a:t>SERVS/UFARS comparison reports will not work if the LEA made a change to the original budget. Also UFARS Course Code 013 expenditures does not show up on the UFARS/SERVS comparison report either.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1528717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Simply an increase in current funding buckets.</a:t>
            </a:r>
          </a:p>
        </p:txBody>
      </p:sp>
      <p:sp>
        <p:nvSpPr>
          <p:cNvPr id="4" name="Slide Number Placeholder 3"/>
          <p:cNvSpPr>
            <a:spLocks noGrp="1"/>
          </p:cNvSpPr>
          <p:nvPr>
            <p:ph type="sldNum" sz="quarter" idx="5"/>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549601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are working with MNIT to streamline the UFARS turnaround edit report.</a:t>
            </a:r>
          </a:p>
        </p:txBody>
      </p:sp>
      <p:sp>
        <p:nvSpPr>
          <p:cNvPr id="4" name="Slide Number Placeholder 3"/>
          <p:cNvSpPr>
            <a:spLocks noGrp="1"/>
          </p:cNvSpPr>
          <p:nvPr>
            <p:ph type="sldNum" sz="quarter" idx="5"/>
          </p:nvPr>
        </p:nvSpPr>
        <p:spPr/>
        <p:txBody>
          <a:bodyPr/>
          <a:lstStyle/>
          <a:p>
            <a:fld id="{F9F08466-AEA7-4FC0-9459-6A32F61DA297}" type="slidenum">
              <a:rPr lang="en-US" smtClean="0"/>
              <a:pPr/>
              <a:t>64</a:t>
            </a:fld>
            <a:endParaRPr lang="en-US" dirty="0"/>
          </a:p>
        </p:txBody>
      </p:sp>
    </p:spTree>
    <p:extLst>
      <p:ext uri="{BB962C8B-B14F-4D97-AF65-F5344CB8AC3E}">
        <p14:creationId xmlns:p14="http://schemas.microsoft.com/office/powerpoint/2010/main" val="3376266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up for</a:t>
            </a:r>
            <a:r>
              <a:rPr lang="en-US" baseline="0" dirty="0"/>
              <a:t> email alerts in the financial management area.  You need to sign up in each area for specific alerts.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66</a:t>
            </a:fld>
            <a:endParaRPr lang="en-US" dirty="0"/>
          </a:p>
        </p:txBody>
      </p:sp>
    </p:spTree>
    <p:extLst>
      <p:ext uri="{BB962C8B-B14F-4D97-AF65-F5344CB8AC3E}">
        <p14:creationId xmlns:p14="http://schemas.microsoft.com/office/powerpoint/2010/main" val="2317594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session July 27th.  </a:t>
            </a:r>
            <a:endParaRPr lang="en-US" dirty="0"/>
          </a:p>
        </p:txBody>
      </p:sp>
      <p:sp>
        <p:nvSpPr>
          <p:cNvPr id="4" name="Slide Number Placeholder 3"/>
          <p:cNvSpPr>
            <a:spLocks noGrp="1"/>
          </p:cNvSpPr>
          <p:nvPr>
            <p:ph type="sldNum" sz="quarter" idx="10"/>
          </p:nvPr>
        </p:nvSpPr>
        <p:spPr/>
        <p:txBody>
          <a:bodyPr/>
          <a:lstStyle/>
          <a:p>
            <a:pPr>
              <a:defRPr/>
            </a:pPr>
            <a:fld id="{B52B7416-3FF9-402E-B102-1BA3A952E6CD}" type="slidenum">
              <a:rPr lang="en-US" smtClean="0"/>
              <a:pPr>
                <a:defRPr/>
              </a:pPr>
              <a:t>67</a:t>
            </a:fld>
            <a:endParaRPr lang="en-US" dirty="0"/>
          </a:p>
        </p:txBody>
      </p:sp>
    </p:spTree>
    <p:extLst>
      <p:ext uri="{BB962C8B-B14F-4D97-AF65-F5344CB8AC3E}">
        <p14:creationId xmlns:p14="http://schemas.microsoft.com/office/powerpoint/2010/main" val="92060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FY 23, there are 8 school districts in SOD as well as 6 charter schools</a:t>
            </a:r>
            <a:r>
              <a:rPr lang="en-US" dirty="0"/>
              <a:t>.</a:t>
            </a:r>
          </a:p>
        </p:txBody>
      </p:sp>
      <p:sp>
        <p:nvSpPr>
          <p:cNvPr id="4" name="Slide Number Placeholder 3"/>
          <p:cNvSpPr>
            <a:spLocks noGrp="1"/>
          </p:cNvSpPr>
          <p:nvPr>
            <p:ph type="sldNum" sz="quarter" idx="5"/>
          </p:nvPr>
        </p:nvSpPr>
        <p:spPr/>
        <p:txBody>
          <a:bodyPr/>
          <a:lstStyle/>
          <a:p>
            <a:fld id="{F9F08466-AEA7-4FC0-9459-6A32F61DA297}" type="slidenum">
              <a:rPr lang="en-US" smtClean="0"/>
              <a:pPr/>
              <a:t>70</a:t>
            </a:fld>
            <a:endParaRPr lang="en-US" dirty="0"/>
          </a:p>
        </p:txBody>
      </p:sp>
    </p:spTree>
    <p:extLst>
      <p:ext uri="{BB962C8B-B14F-4D97-AF65-F5344CB8AC3E}">
        <p14:creationId xmlns:p14="http://schemas.microsoft.com/office/powerpoint/2010/main" val="1584409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very time consuming work for the entity in SOD.</a:t>
            </a:r>
          </a:p>
        </p:txBody>
      </p:sp>
      <p:sp>
        <p:nvSpPr>
          <p:cNvPr id="4" name="Slide Number Placeholder 3"/>
          <p:cNvSpPr>
            <a:spLocks noGrp="1"/>
          </p:cNvSpPr>
          <p:nvPr>
            <p:ph type="sldNum" sz="quarter" idx="5"/>
          </p:nvPr>
        </p:nvSpPr>
        <p:spPr/>
        <p:txBody>
          <a:bodyPr/>
          <a:lstStyle/>
          <a:p>
            <a:fld id="{F9F08466-AEA7-4FC0-9459-6A32F61DA297}" type="slidenum">
              <a:rPr lang="en-US" smtClean="0"/>
              <a:pPr/>
              <a:t>73</a:t>
            </a:fld>
            <a:endParaRPr lang="en-US" dirty="0"/>
          </a:p>
        </p:txBody>
      </p:sp>
    </p:spTree>
    <p:extLst>
      <p:ext uri="{BB962C8B-B14F-4D97-AF65-F5344CB8AC3E}">
        <p14:creationId xmlns:p14="http://schemas.microsoft.com/office/powerpoint/2010/main" val="4162624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document lists the federal funding source, the title of funds with UFARS Finance Code, contact(s), contact email address, where to find more information, new application needed info, due dates and the end date for spending.</a:t>
            </a:r>
          </a:p>
        </p:txBody>
      </p:sp>
      <p:sp>
        <p:nvSpPr>
          <p:cNvPr id="4" name="Slide Number Placeholder 3"/>
          <p:cNvSpPr>
            <a:spLocks noGrp="1"/>
          </p:cNvSpPr>
          <p:nvPr>
            <p:ph type="sldNum" sz="quarter" idx="5"/>
          </p:nvPr>
        </p:nvSpPr>
        <p:spPr/>
        <p:txBody>
          <a:bodyPr/>
          <a:lstStyle/>
          <a:p>
            <a:fld id="{F9F08466-AEA7-4FC0-9459-6A32F61DA297}" type="slidenum">
              <a:rPr lang="en-US" smtClean="0"/>
              <a:pPr/>
              <a:t>75</a:t>
            </a:fld>
            <a:endParaRPr lang="en-US" dirty="0"/>
          </a:p>
        </p:txBody>
      </p:sp>
    </p:spTree>
    <p:extLst>
      <p:ext uri="{BB962C8B-B14F-4D97-AF65-F5344CB8AC3E}">
        <p14:creationId xmlns:p14="http://schemas.microsoft.com/office/powerpoint/2010/main" val="4204845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83</a:t>
            </a:fld>
            <a:endParaRPr lang="en-US" dirty="0"/>
          </a:p>
        </p:txBody>
      </p:sp>
    </p:spTree>
    <p:extLst>
      <p:ext uri="{BB962C8B-B14F-4D97-AF65-F5344CB8AC3E}">
        <p14:creationId xmlns:p14="http://schemas.microsoft.com/office/powerpoint/2010/main" val="75990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are in bold</a:t>
            </a:r>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683373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23 Changes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84</a:t>
            </a:fld>
            <a:endParaRPr lang="en-US" dirty="0"/>
          </a:p>
        </p:txBody>
      </p:sp>
    </p:spTree>
    <p:extLst>
      <p:ext uri="{BB962C8B-B14F-4D97-AF65-F5344CB8AC3E}">
        <p14:creationId xmlns:p14="http://schemas.microsoft.com/office/powerpoint/2010/main" val="965380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8BC55-D35D-49F7-83A1-FCD3F3FE33FC}" type="slidenum">
              <a:rPr lang="en-US" smtClean="0">
                <a:solidFill>
                  <a:prstClr val="black"/>
                </a:solidFill>
              </a:rPr>
              <a:pPr>
                <a:defRPr/>
              </a:pPr>
              <a:t>91</a:t>
            </a:fld>
            <a:endParaRPr lang="en-US" dirty="0">
              <a:solidFill>
                <a:prstClr val="black"/>
              </a:solidFill>
            </a:endParaRPr>
          </a:p>
        </p:txBody>
      </p:sp>
    </p:spTree>
    <p:extLst>
      <p:ext uri="{BB962C8B-B14F-4D97-AF65-F5344CB8AC3E}">
        <p14:creationId xmlns:p14="http://schemas.microsoft.com/office/powerpoint/2010/main" val="26806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6187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Item #3 can be used for the “old” Finance Code 309 expenditures. </a:t>
            </a:r>
          </a:p>
          <a:p>
            <a:endParaRPr lang="en-US" b="1" dirty="0"/>
          </a:p>
          <a:p>
            <a:r>
              <a:rPr lang="en-US" b="1" dirty="0"/>
              <a:t>NOTE: Program Code 217 AOM is no longer an eligible expenditure for Finance Code 317.</a:t>
            </a: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9966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 317 – item #9 will allow Prog 640</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66455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30632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are in bold</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424952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3/27/2024</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endParaRPr lang="en-US" dirty="0">
              <a:solidFill>
                <a:srgbClr val="003865"/>
              </a:solidFill>
            </a:endParaRPr>
          </a:p>
        </p:txBody>
      </p:sp>
    </p:spTree>
    <p:extLst>
      <p:ext uri="{BB962C8B-B14F-4D97-AF65-F5344CB8AC3E}">
        <p14:creationId xmlns:p14="http://schemas.microsoft.com/office/powerpoint/2010/main" val="160101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F33F15E-6914-49BA-91E3-1961B3E7F9E5}" type="datetime1">
              <a:rPr lang="en-US" smtClean="0"/>
              <a:t>3/27/2024</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endParaRPr lang="en-US" dirty="0">
              <a:solidFill>
                <a:srgbClr val="003865"/>
              </a:solidFill>
            </a:endParaRPr>
          </a:p>
        </p:txBody>
      </p:sp>
    </p:spTree>
    <p:extLst>
      <p:ext uri="{BB962C8B-B14F-4D97-AF65-F5344CB8AC3E}">
        <p14:creationId xmlns:p14="http://schemas.microsoft.com/office/powerpoint/2010/main" val="262605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58E7EB-DBBF-4539-BEBF-C90F4FF0A935}" type="datetime1">
              <a:rPr lang="en-US" smtClean="0"/>
              <a:t>3/27/2024</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endParaRPr lang="en-US" dirty="0">
              <a:solidFill>
                <a:srgbClr val="003865"/>
              </a:solidFill>
            </a:endParaRPr>
          </a:p>
        </p:txBody>
      </p:sp>
    </p:spTree>
    <p:extLst>
      <p:ext uri="{BB962C8B-B14F-4D97-AF65-F5344CB8AC3E}">
        <p14:creationId xmlns:p14="http://schemas.microsoft.com/office/powerpoint/2010/main" val="235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E31B32E9-842D-4DC2-99E3-A7BE03D82B59}" type="datetime1">
              <a:rPr lang="en-US" smtClean="0"/>
              <a:t>3/27/2024</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208707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3/27/2024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3/27/2024</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53249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3/27/2024</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71661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3/27/2024</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34858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3/27/2024</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t>Leading for educational excellence and equity, every day for every one. </a:t>
            </a:r>
            <a:r>
              <a:rPr lang="en-US" dirty="0">
                <a:solidFill>
                  <a:schemeClr val="accent2"/>
                </a:solidFill>
              </a:rPr>
              <a:t>|</a:t>
            </a:r>
            <a:r>
              <a:rPr lang="en-US" dirty="0"/>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2456138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CD52ED56-1D12-45D7-923C-13CC2B426D90}" type="datetime1">
              <a:rPr lang="en-US" smtClean="0"/>
              <a:t>3/27/2024</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270068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EC2405C9-F26E-4D0E-881B-F6530CFF07EE}" type="datetime1">
              <a:rPr lang="en-US" smtClean="0"/>
              <a:t>3/27/2024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38405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3/27/2024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 id="2147483800"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EDB9C10-2903-431C-A348-9323E49EC2FC}" type="datetime1">
              <a:rPr lang="en-US" smtClean="0"/>
              <a:t>3/27/2024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835630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mn.gov/MDE/about/rule/leg/prod081783"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mn.gov/MDE/about/rule/leg/prod081785"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mailto:Kateri.little@state.mn.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mn.gov/MDE/about/rule/leg/prod081783"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mailto:Kateri.little@state.mn.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education.mn.gov/MDE/dse/schfin/fin/"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revisor.mn.gov/statutes/?id=126C.10"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www.revisor.mn.gov/statutes/?id=124E.22"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mailto:MDE.ELS@state.mn.us"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mailto:mde.ufars-accounting@state.mn.u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QsInVyaSI6ImJwMjpjbGljayIsImJ1bGxldGluX2lkIjoiMjAyMjAxMTguNTE5NDU0NzEiLCJ1cmwiOiJodHRwczovL2VkdWNhdGlvbi5tbi5nb3YvbWRlcHJvZC9pZGNwbGc_SWRjU2VydmljZT1HRVRfRklMRSZkRG9jTmFtZT1QUk9EMDQ3MTAwJlJldmlzaW9uU2VsZWN0aW9uTWV0aG9kPWxhdGVzdFJlbGVhc2VkJlJlbmRpdGlvbj1wcmltYXJ5In0.9bQGH4dDUHL9EI0DHhfOIPLeSOtSsuFMnU0_-4nru_8/s/555284766/br/125235699076-l"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hyperlink" Target="https://lnks.gd/l/eyJhbGciOiJIUzI1NiJ9.eyJidWxsZXRpbl9saW5rX2lkIjoxMDYsInVyaSI6ImJwMjpjbGljayIsImJ1bGxldGluX2lkIjoiMjAyMjAxMTguNTE5NDU0NzEiLCJ1cmwiOiJodHRwczovL2VkdWNhdGlvbi5tbi5nb3YvTURFL2RzZS9FU0VBLyJ9.b-qLw8ZQjYTmPrAXJVLNnko5UDr_vDfEcTJ2A-MGsYg/s/555284766/br/125235699076-l" TargetMode="External"/><Relationship Id="rId4" Type="http://schemas.openxmlformats.org/officeDocument/2006/relationships/hyperlink" Target="https://lnks.gd/l/eyJhbGciOiJIUzI1NiJ9.eyJidWxsZXRpbl9saW5rX2lkIjoxMDUsInVyaSI6ImJwMjpjbGljayIsImJ1bGxldGluX2lkIjoiMjAyMjAxMTguNTE5NDU0NzEiLCJ1cmwiOiJodHRwczovL2VkdWNhdGlvbi5tbi5nb3YvTURFL2RzZS9FU0VBLyJ9.XZTMceOyErvkgUeo2YU52BQlnLbdESFdYzEdHVnSOic/s/555284766/br/125235699076-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ducation.mn.gov/mdeprod/idcplg?IdcService=GET_FILE&amp;dDocName=PROD045626&amp;RevisionSelectionMethod=latestReleased&amp;Rendition=primary"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mailto:mde.esea@state.mn.u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mailto:mde.fns@state.mn.us"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hyperlink" Target="https://education.mn.gov/MDE/dse/schfin/fin/" TargetMode="External"/><Relationship Id="rId2" Type="http://schemas.openxmlformats.org/officeDocument/2006/relationships/hyperlink" Target="https://www.ecfr.gov/current/title-2/subtitle-A/chapter-II/part-200/subpart-E/subject-group-ECFRed1f39f9b3d4e72/section-200.426" TargetMode="Externa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hyperlink" Target="mailto:mde.fns@state.mn.us"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id=124D.66"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hyperlink" Target="https://education.mn.gov/MDE/dse/schfin/fin/guide/" TargetMode="Externa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hyperlink" Target="https://education.mn.gov/MDE/about/cal/"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hyperlink" Target="mailto:nicki.cha@state.mn.us" TargetMode="Externa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hyperlink" Target="https://www.revisor.mn.gov/statutes/?id=126C.10"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hyperlink" Target="https://www.revisor.mn.gov/statutes/?id=124E.22"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mailto:MDE.ufars-accounting@state.mn.u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mailto:MDE.helpdesk@state.mn.u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Pam.Sanders@state.mn.us" TargetMode="External"/><Relationship Id="rId2" Type="http://schemas.openxmlformats.org/officeDocument/2006/relationships/hyperlink" Target="mailto:Tami.Hermanson@state.mn.us" TargetMode="External"/><Relationship Id="rId1" Type="http://schemas.openxmlformats.org/officeDocument/2006/relationships/slideLayout" Target="../slideLayouts/slideLayout3.xml"/><Relationship Id="rId4" Type="http://schemas.openxmlformats.org/officeDocument/2006/relationships/hyperlink" Target="mailto:Molly.Koppes@state.mn.u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8" Type="http://schemas.openxmlformats.org/officeDocument/2006/relationships/hyperlink" Target="mailto:Tara.Chapa@state.mn.us" TargetMode="External"/><Relationship Id="rId3" Type="http://schemas.openxmlformats.org/officeDocument/2006/relationships/hyperlink" Target="mailto:ed-fi.mde@state.mn.us" TargetMode="External"/><Relationship Id="rId7" Type="http://schemas.openxmlformats.org/officeDocument/2006/relationships/hyperlink" Target="mailto:marss@state.mn.us" TargetMode="External"/><Relationship Id="rId2" Type="http://schemas.openxmlformats.org/officeDocument/2006/relationships/hyperlink" Target="mailto:mde.school-verify@state.mn.us" TargetMode="External"/><Relationship Id="rId1" Type="http://schemas.openxmlformats.org/officeDocument/2006/relationships/slideLayout" Target="../slideLayouts/slideLayout3.xml"/><Relationship Id="rId6" Type="http://schemas.openxmlformats.org/officeDocument/2006/relationships/hyperlink" Target="mailto:Jeanne.Krile@state.mn.us" TargetMode="External"/><Relationship Id="rId5" Type="http://schemas.openxmlformats.org/officeDocument/2006/relationships/hyperlink" Target="mailto:Pupiltransportation.mde@state.mn.us" TargetMode="External"/><Relationship Id="rId4" Type="http://schemas.openxmlformats.org/officeDocument/2006/relationships/hyperlink" Target="mailto:mde.student_id@state.mn.us" TargetMode="External"/><Relationship Id="rId9" Type="http://schemas.openxmlformats.org/officeDocument/2006/relationships/hyperlink" Target="mailto:Gayra.Ostgaard@state.mn.us"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mailto:COVID-19.Questions.MDE@state.mn.us" TargetMode="External"/><Relationship Id="rId3" Type="http://schemas.openxmlformats.org/officeDocument/2006/relationships/hyperlink" Target="mailto:mde.helpdesk@state.mn.us" TargetMode="External"/><Relationship Id="rId7" Type="http://schemas.openxmlformats.org/officeDocument/2006/relationships/hyperlink" Target="mailto:useraccess.mde@state.mn.us" TargetMode="External"/><Relationship Id="rId2" Type="http://schemas.openxmlformats.org/officeDocument/2006/relationships/hyperlink" Target="mailto:mde.servsfinancial@state.mn.us" TargetMode="External"/><Relationship Id="rId1" Type="http://schemas.openxmlformats.org/officeDocument/2006/relationships/slideLayout" Target="../slideLayouts/slideLayout4.xml"/><Relationship Id="rId6" Type="http://schemas.openxmlformats.org/officeDocument/2006/relationships/hyperlink" Target="mailto:mde.spedfunding@state.mn.us" TargetMode="External"/><Relationship Id="rId5" Type="http://schemas.openxmlformats.org/officeDocument/2006/relationships/hyperlink" Target="mailto:mde.esea@state.mn.us" TargetMode="External"/><Relationship Id="rId4" Type="http://schemas.openxmlformats.org/officeDocument/2006/relationships/hyperlink" Target="mailto:Marss@state.mn.us" TargetMode="External"/><Relationship Id="rId9" Type="http://schemas.openxmlformats.org/officeDocument/2006/relationships/hyperlink" Target="https://education.mn.gov/MDE/dse/health/covid19/care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mailto:Molly.Koppes@state.mn.us" TargetMode="External"/><Relationship Id="rId2" Type="http://schemas.openxmlformats.org/officeDocument/2006/relationships/hyperlink" Target="mailto:Debra.A.Meier@state.mn.u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Region Conference</a:t>
            </a:r>
            <a:br>
              <a:rPr lang="en-US" dirty="0"/>
            </a:br>
            <a:r>
              <a:rPr lang="en-US" dirty="0"/>
              <a:t>UFARS Hot Topics</a:t>
            </a:r>
          </a:p>
        </p:txBody>
      </p:sp>
      <p:sp>
        <p:nvSpPr>
          <p:cNvPr id="2" name="Text Placeholder 1"/>
          <p:cNvSpPr>
            <a:spLocks noGrp="1"/>
          </p:cNvSpPr>
          <p:nvPr>
            <p:ph type="body" sz="quarter" idx="14"/>
          </p:nvPr>
        </p:nvSpPr>
        <p:spPr/>
        <p:txBody>
          <a:bodyPr>
            <a:noAutofit/>
          </a:bodyPr>
          <a:lstStyle/>
          <a:p>
            <a:r>
              <a:rPr lang="en-US" sz="1600" dirty="0"/>
              <a:t>Deb Meier and Molly Koppes</a:t>
            </a:r>
            <a:r>
              <a:rPr lang="en-US" sz="1600" dirty="0">
                <a:solidFill>
                  <a:schemeClr val="accent2"/>
                </a:solidFill>
              </a:rPr>
              <a:t>|</a:t>
            </a:r>
            <a:r>
              <a:rPr lang="en-US" sz="1600" dirty="0"/>
              <a:t> Education Finance Specialists </a:t>
            </a:r>
          </a:p>
          <a:p>
            <a:r>
              <a:rPr lang="en-US" sz="1600" dirty="0"/>
              <a:t>April 2024</a:t>
            </a:r>
          </a:p>
        </p:txBody>
      </p:sp>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fontScale="92500" lnSpcReduction="20000"/>
          </a:bodyPr>
          <a:lstStyle/>
          <a:p>
            <a:pPr marL="0" indent="0">
              <a:buNone/>
            </a:pPr>
            <a:r>
              <a:rPr lang="en-US" b="1" dirty="0">
                <a:solidFill>
                  <a:srgbClr val="00B050"/>
                </a:solidFill>
              </a:rPr>
              <a:t>Finance Code 317 Basic Skills was updated </a:t>
            </a:r>
            <a:r>
              <a:rPr lang="en-US" dirty="0">
                <a:solidFill>
                  <a:srgbClr val="00B050"/>
                </a:solidFill>
              </a:rPr>
              <a:t>to reflect the May 2023 legislative changes to the allowable uses (UFARS Chapter 10 has also been updated):</a:t>
            </a:r>
          </a:p>
          <a:p>
            <a:pPr marL="457200" indent="-457200">
              <a:buAutoNum type="arabicPeriod"/>
            </a:pPr>
            <a:r>
              <a:rPr lang="en-US" dirty="0"/>
              <a:t>Remedial instruction and necessary materials in reading, language arts, mathematics, other content areas or study skills to improve the achievement level of these learners;</a:t>
            </a:r>
          </a:p>
          <a:p>
            <a:pPr marL="457200" indent="-457200">
              <a:buAutoNum type="arabicPeriod"/>
            </a:pPr>
            <a:r>
              <a:rPr lang="en-US" dirty="0"/>
              <a:t>Additional teachers and teacher aides to provide more individualized instruction to these learners through individual tutoring, lower instructor-to-learner ratios, or team teaching;</a:t>
            </a:r>
          </a:p>
          <a:p>
            <a:pPr marL="457200" indent="-457200">
              <a:buAutoNum type="arabicPeriod"/>
            </a:pPr>
            <a:r>
              <a:rPr lang="en-US" u="sng" dirty="0"/>
              <a:t>a longer school day or week during the regular school year or through a summer program that may be offered directly by the site or under a performance-based contract with a community-based organization;</a:t>
            </a:r>
            <a:endParaRPr lang="en-US" dirty="0"/>
          </a:p>
          <a:p>
            <a:pPr marL="457200" indent="-457200">
              <a:buAutoNum type="arabicPeriod"/>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0785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fontScale="92500" lnSpcReduction="20000"/>
          </a:bodyPr>
          <a:lstStyle/>
          <a:p>
            <a:pPr marL="0" indent="0">
              <a:buNone/>
            </a:pPr>
            <a:r>
              <a:rPr lang="en-US" dirty="0"/>
              <a:t>4. Programs to reduce truancy; provide counseling services; guidance services, and social work services; and provide coordination for pupils receiving services from other governmental agencies;</a:t>
            </a:r>
          </a:p>
          <a:p>
            <a:pPr marL="0" indent="0">
              <a:buNone/>
            </a:pPr>
            <a:r>
              <a:rPr lang="en-US" dirty="0"/>
              <a:t>5. Bilingual programs, bicultural programs, and programs for English learners – see also Finance Code 339 English Learner;</a:t>
            </a:r>
          </a:p>
          <a:p>
            <a:pPr marL="0" indent="0">
              <a:buNone/>
            </a:pPr>
            <a:r>
              <a:rPr lang="en-US" dirty="0"/>
              <a:t>6. Early education program, parent-training programs, </a:t>
            </a:r>
            <a:r>
              <a:rPr lang="en-US" dirty="0">
                <a:highlight>
                  <a:srgbClr val="FFFF00"/>
                </a:highlight>
              </a:rPr>
              <a:t>early childhood special education</a:t>
            </a:r>
            <a:r>
              <a:rPr lang="en-US" dirty="0"/>
              <a:t>, school readiness programs, kindergarten programs for four-year </a:t>
            </a:r>
            <a:r>
              <a:rPr lang="en-US" dirty="0" err="1"/>
              <a:t>olds</a:t>
            </a:r>
            <a:r>
              <a:rPr lang="en-US" dirty="0"/>
              <a:t>, voluntary home visits under section 124D.13, subdivision 4, and other outreach efforts designed to prepare children for kindergarten;</a:t>
            </a:r>
          </a:p>
          <a:p>
            <a:pPr marL="0" indent="0">
              <a:buNone/>
            </a:pPr>
            <a:r>
              <a:rPr lang="en-US" dirty="0"/>
              <a:t>7. Transition programs operated by school districts for special education students until the age of 22;</a:t>
            </a:r>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23763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dirty="0"/>
              <a:t>8. Substantial parent involvement in developing and implementing remedial education or intervention plans for a learner, including learning contracts between the school, the learner, and the parent that establish achievement goals and responsibilities of the learner and the learner's parent or guardian. (Excluding parent involvement activities associated with early learning programs under paragraph 6 above.)</a:t>
            </a:r>
          </a:p>
          <a:p>
            <a:pPr marL="0" indent="0">
              <a:buNone/>
            </a:pPr>
            <a:r>
              <a:rPr lang="en-US" dirty="0"/>
              <a:t>9. Professional development for teachers on meeting the needs of English learners, using assessment tools and data to monitor student progress, and reducing the use of exclusionary discipline, and training for tutors and staff in extended day programs to enhance staff’s knowledge in content areas.</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57731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b="1" dirty="0">
                <a:solidFill>
                  <a:srgbClr val="00B050"/>
                </a:solidFill>
              </a:rPr>
              <a:t>Updated Finance Codes for FY 24</a:t>
            </a:r>
            <a:r>
              <a:rPr lang="en-US" dirty="0">
                <a:solidFill>
                  <a:srgbClr val="00B050"/>
                </a:solidFill>
              </a:rPr>
              <a:t>:</a:t>
            </a:r>
          </a:p>
          <a:p>
            <a:pPr marL="0" indent="0">
              <a:buNone/>
            </a:pPr>
            <a:r>
              <a:rPr lang="en-US" dirty="0"/>
              <a:t>Finance Code 303 Area Learning Center - The program folks at MDE added information to the description to state the following: </a:t>
            </a:r>
            <a:r>
              <a:rPr lang="en-US" b="1" dirty="0"/>
              <a:t>Revenue generated by a particular program, as determined by school number in either the 41 or 45 school classification, can only be spent on that program which generated the revenue. For example, revenue generated by school number 040 in school classification 41 can only be spent on school number 040 in school classification 41.</a:t>
            </a:r>
            <a:r>
              <a:rPr lang="en-US" dirty="0"/>
              <a:t> </a:t>
            </a:r>
          </a:p>
          <a:p>
            <a:pPr marL="457200" lvl="1" indent="0">
              <a:buNone/>
            </a:pPr>
            <a:r>
              <a:rPr lang="en-US" dirty="0"/>
              <a:t>An example for Fin 303 is if revenue is generated at Targeted Services, the money must be spent on Targeted Services.</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6550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b="1" dirty="0">
                <a:solidFill>
                  <a:srgbClr val="00B050"/>
                </a:solidFill>
              </a:rPr>
              <a:t>Updated Finance Codes for FY 24</a:t>
            </a:r>
            <a:r>
              <a:rPr lang="en-US" dirty="0">
                <a:solidFill>
                  <a:srgbClr val="00B050"/>
                </a:solidFill>
              </a:rPr>
              <a:t>:</a:t>
            </a:r>
          </a:p>
          <a:p>
            <a:r>
              <a:rPr lang="en-US" dirty="0"/>
              <a:t>Finance Code 324 update title to: </a:t>
            </a:r>
            <a:r>
              <a:rPr lang="en-US" strike="sngStrike" dirty="0"/>
              <a:t>GED Testing and </a:t>
            </a:r>
            <a:r>
              <a:rPr lang="en-US" b="1" dirty="0"/>
              <a:t>Adult Basic Education (ABE) Supplemental Services</a:t>
            </a:r>
          </a:p>
          <a:p>
            <a:r>
              <a:rPr lang="en-US" dirty="0"/>
              <a:t>Finance Code 438/638: Federal ABE Revenue – updated the law reference</a:t>
            </a:r>
          </a:p>
          <a:p>
            <a:r>
              <a:rPr lang="en-US" dirty="0"/>
              <a:t>Finance Code 801/901 updated title: Adult Basic Education (ABE) </a:t>
            </a:r>
            <a:r>
              <a:rPr lang="en-US" b="1" dirty="0"/>
              <a:t>Integrated</a:t>
            </a:r>
            <a:r>
              <a:rPr lang="en-US" dirty="0"/>
              <a:t> English </a:t>
            </a:r>
            <a:r>
              <a:rPr lang="en-US" b="1" dirty="0"/>
              <a:t>Literacy</a:t>
            </a:r>
            <a:r>
              <a:rPr lang="en-US" dirty="0"/>
              <a:t> and Civics Education </a:t>
            </a:r>
            <a:r>
              <a:rPr lang="en-US" b="1" dirty="0"/>
              <a:t>(IELCE) </a:t>
            </a:r>
            <a:r>
              <a:rPr lang="en-US" dirty="0"/>
              <a:t>Competitive Allocation</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24505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p:txBody>
          <a:bodyPr>
            <a:normAutofit fontScale="77500" lnSpcReduction="20000"/>
          </a:bodyPr>
          <a:lstStyle/>
          <a:p>
            <a:pPr marL="0" indent="0">
              <a:buNone/>
            </a:pPr>
            <a:r>
              <a:rPr lang="en-US" b="1" dirty="0">
                <a:solidFill>
                  <a:srgbClr val="00A3E2"/>
                </a:solidFill>
              </a:rPr>
              <a:t>NEW Finance Codes due to May 2023 MN legislation:</a:t>
            </a:r>
          </a:p>
          <a:p>
            <a:pPr marL="0" indent="0">
              <a:buNone/>
            </a:pPr>
            <a:r>
              <a:rPr lang="en-US" dirty="0"/>
              <a:t>312	Literacy Incentive Aid</a:t>
            </a:r>
          </a:p>
          <a:p>
            <a:pPr marL="0" indent="0">
              <a:buNone/>
            </a:pPr>
            <a:r>
              <a:rPr lang="en-US" dirty="0"/>
              <a:t>314 	Paraprofessional Training</a:t>
            </a:r>
          </a:p>
          <a:p>
            <a:pPr marL="0" indent="0">
              <a:buNone/>
            </a:pPr>
            <a:r>
              <a:rPr lang="en-US" dirty="0"/>
              <a:t>339 	English Learner</a:t>
            </a:r>
          </a:p>
          <a:p>
            <a:pPr marL="0" indent="0">
              <a:buNone/>
            </a:pPr>
            <a:r>
              <a:rPr lang="en-US" dirty="0"/>
              <a:t>343 	School Library Aid</a:t>
            </a:r>
          </a:p>
          <a:p>
            <a:pPr marL="0" indent="0">
              <a:buNone/>
            </a:pPr>
            <a:r>
              <a:rPr lang="en-US" dirty="0"/>
              <a:t>373 	Student Support Personnel</a:t>
            </a:r>
          </a:p>
          <a:p>
            <a:pPr marL="0" indent="0">
              <a:buNone/>
            </a:pPr>
            <a:r>
              <a:rPr lang="en-US" dirty="0"/>
              <a:t>374 	Student Support Personnel – Cooperative or Intermediate</a:t>
            </a:r>
          </a:p>
          <a:p>
            <a:pPr marL="457200" indent="-457200">
              <a:buAutoNum type="arabicPlain" startAt="722"/>
            </a:pPr>
            <a:r>
              <a:rPr lang="en-US" dirty="0"/>
              <a:t> 	Area Learning Center (ALC) Transportation Aid</a:t>
            </a:r>
          </a:p>
          <a:p>
            <a:pPr marL="0" indent="0">
              <a:buNone/>
            </a:pPr>
            <a:r>
              <a:rPr lang="en-US" dirty="0"/>
              <a:t>742	Special Education Separate Sites and Programs</a:t>
            </a:r>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45330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a:bodyPr>
          <a:lstStyle/>
          <a:p>
            <a:pPr marL="0" indent="0">
              <a:buNone/>
            </a:pPr>
            <a:r>
              <a:rPr lang="en-US" b="1" dirty="0">
                <a:solidFill>
                  <a:srgbClr val="00A3E2"/>
                </a:solidFill>
              </a:rPr>
              <a:t> There are May 2023 legislative updates on this </a:t>
            </a:r>
            <a:r>
              <a:rPr lang="en-US" b="1" dirty="0">
                <a:solidFill>
                  <a:srgbClr val="00A3E2"/>
                </a:solidFill>
                <a:hlinkClick r:id="rId3"/>
              </a:rPr>
              <a:t>webpage</a:t>
            </a:r>
            <a:r>
              <a:rPr lang="en-US" b="1" dirty="0">
                <a:solidFill>
                  <a:srgbClr val="00A3E2"/>
                </a:solidFill>
              </a:rPr>
              <a:t>:</a:t>
            </a:r>
          </a:p>
          <a:p>
            <a:pPr marL="0" indent="0">
              <a:buNone/>
            </a:pPr>
            <a:endParaRPr lang="en-US" b="1" dirty="0">
              <a:solidFill>
                <a:srgbClr val="00A3E2"/>
              </a:solidFill>
            </a:endParaRPr>
          </a:p>
          <a:p>
            <a:pPr marL="0" indent="0">
              <a:buNone/>
            </a:pPr>
            <a:endParaRPr lang="en-US" dirty="0"/>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pic>
        <p:nvPicPr>
          <p:cNvPr id="7" name="Picture 6">
            <a:extLst>
              <a:ext uri="{FF2B5EF4-FFF2-40B4-BE49-F238E27FC236}">
                <a16:creationId xmlns:a16="http://schemas.microsoft.com/office/drawing/2014/main" id="{8503DD8B-009F-41FB-8ED1-EAB6F3F57752}"/>
              </a:ext>
            </a:extLst>
          </p:cNvPr>
          <p:cNvPicPr>
            <a:picLocks noChangeAspect="1"/>
          </p:cNvPicPr>
          <p:nvPr/>
        </p:nvPicPr>
        <p:blipFill>
          <a:blip r:embed="rId4"/>
          <a:stretch>
            <a:fillRect/>
          </a:stretch>
        </p:blipFill>
        <p:spPr>
          <a:xfrm>
            <a:off x="2018495" y="1998427"/>
            <a:ext cx="6622071" cy="4243123"/>
          </a:xfrm>
          <a:prstGeom prst="rect">
            <a:avLst/>
          </a:prstGeom>
        </p:spPr>
      </p:pic>
    </p:spTree>
    <p:extLst>
      <p:ext uri="{BB962C8B-B14F-4D97-AF65-F5344CB8AC3E}">
        <p14:creationId xmlns:p14="http://schemas.microsoft.com/office/powerpoint/2010/main" val="136915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 312</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fontScale="55000" lnSpcReduction="20000"/>
          </a:bodyPr>
          <a:lstStyle/>
          <a:p>
            <a:pPr marL="0" indent="0">
              <a:buNone/>
            </a:pPr>
            <a:r>
              <a:rPr lang="en-US" b="1" dirty="0">
                <a:solidFill>
                  <a:srgbClr val="00A3E2"/>
                </a:solidFill>
              </a:rPr>
              <a:t> Finance Code 312 Literacy Incentive Aid</a:t>
            </a:r>
          </a:p>
          <a:p>
            <a:pPr marL="0" indent="0">
              <a:buNone/>
            </a:pPr>
            <a:r>
              <a:rPr lang="en-US" sz="2700" dirty="0"/>
              <a:t>Effective July 1, 2023, Minnesota Statutes 2022, section 124D.98 Literacy Incentive Aid, was amended by adding a subdivision to read:</a:t>
            </a:r>
          </a:p>
          <a:p>
            <a:pPr marL="0" indent="0">
              <a:buNone/>
            </a:pPr>
            <a:r>
              <a:rPr lang="en-US" sz="2700" dirty="0" err="1"/>
              <a:t>Subd</a:t>
            </a:r>
            <a:r>
              <a:rPr lang="en-US" sz="2700" dirty="0"/>
              <a:t>. 5 Literacy incentive aid uses.</a:t>
            </a:r>
          </a:p>
          <a:p>
            <a:pPr marL="0" indent="0">
              <a:buNone/>
            </a:pPr>
            <a:r>
              <a:rPr lang="en-US" sz="2700" dirty="0"/>
              <a:t>A school district must use its literacy incentive aid to support implementation of evidence-based reading instruction. </a:t>
            </a:r>
            <a:r>
              <a:rPr lang="en-US" sz="2700" b="1" dirty="0"/>
              <a:t>The following are eligible uses of literacy incentive aid:</a:t>
            </a:r>
          </a:p>
          <a:p>
            <a:pPr lvl="1"/>
            <a:r>
              <a:rPr lang="en-US" sz="2500" dirty="0"/>
              <a:t>training for kindergarten through grade 3 teachers, early childhood educators, special education teachers, reading intervention teachers working with students in kindergarten through grade 12, curriculum directors, and instructional support staff that provide reading instruction, on using evidence-based screening and progress monitoring tools;</a:t>
            </a:r>
          </a:p>
          <a:p>
            <a:pPr lvl="1"/>
            <a:r>
              <a:rPr lang="en-US" sz="2500" dirty="0"/>
              <a:t>evidence-based training using a training program approved by the Department of Education;</a:t>
            </a:r>
          </a:p>
          <a:p>
            <a:pPr lvl="1"/>
            <a:r>
              <a:rPr lang="en-US" sz="2500" dirty="0"/>
              <a:t>employing or contracting with a literacy lead, as defined in section 120B.1118;</a:t>
            </a:r>
          </a:p>
          <a:p>
            <a:pPr lvl="1"/>
            <a:r>
              <a:rPr lang="en-US" sz="2500" dirty="0"/>
              <a:t>materials, training, and ongoing coaching to ensure reading interventions under section 125A.56, subdivision 1, are evidence-based; and </a:t>
            </a:r>
          </a:p>
          <a:p>
            <a:pPr lvl="1"/>
            <a:r>
              <a:rPr lang="en-US" sz="2500" dirty="0"/>
              <a:t>costs of substitute teachers to allow teachers to complete required training during the teachers’ contract day.</a:t>
            </a:r>
          </a:p>
          <a:p>
            <a:pPr marL="0" indent="0">
              <a:buNone/>
            </a:pPr>
            <a:r>
              <a:rPr lang="en-US" sz="2700" b="1" dirty="0"/>
              <a:t>Therefore, we have added UFARS Finance Code 312 Literacy Incentive Aid and updated UFARS Chapter 10 to appropriately code the expenditures beginning July 1, 2023. Also, the fund balance must be reserved in 412 Restricted/Reserved for Literacy Incentive Aid.</a:t>
            </a:r>
            <a:endParaRPr lang="en-US" sz="2700" dirty="0"/>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48894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 339</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a:bodyPr>
          <a:lstStyle/>
          <a:p>
            <a:pPr marL="0" indent="0">
              <a:buNone/>
            </a:pPr>
            <a:r>
              <a:rPr lang="en-US" b="1" dirty="0">
                <a:solidFill>
                  <a:srgbClr val="00A3E2"/>
                </a:solidFill>
              </a:rPr>
              <a:t> Finance Code 339 English Learner</a:t>
            </a:r>
          </a:p>
          <a:p>
            <a:r>
              <a:rPr lang="en-US" dirty="0"/>
              <a:t>The FY 25 expenditures in this finance code will be used to calculate the 25% subsidy for FY 27. However, we have asked LEAs to use this code for the amount overspent for FY 24.</a:t>
            </a:r>
          </a:p>
          <a:p>
            <a:r>
              <a:rPr lang="en-US" dirty="0"/>
              <a:t>We are waiting for more information from legislation for how this will work with Finance Code 317 Basic Skills allowable uses.</a:t>
            </a:r>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34282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 343</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fontScale="62500" lnSpcReduction="20000"/>
          </a:bodyPr>
          <a:lstStyle/>
          <a:p>
            <a:pPr marL="0" indent="0">
              <a:buNone/>
            </a:pPr>
            <a:r>
              <a:rPr lang="en-US" b="1" dirty="0">
                <a:solidFill>
                  <a:srgbClr val="00A3E2"/>
                </a:solidFill>
              </a:rPr>
              <a:t> </a:t>
            </a:r>
            <a:r>
              <a:rPr lang="en-US" sz="2700" b="1" dirty="0">
                <a:solidFill>
                  <a:srgbClr val="00A3E2"/>
                </a:solidFill>
              </a:rPr>
              <a:t>Finance Code 343 School Library Aid</a:t>
            </a:r>
          </a:p>
          <a:p>
            <a:r>
              <a:rPr lang="en-US" sz="2700" dirty="0"/>
              <a:t>School districts and charter schools are eligible to received School Library Aid. There is no application process as this is an automatic distribution of state aid.</a:t>
            </a:r>
          </a:p>
          <a:p>
            <a:r>
              <a:rPr lang="en-US" sz="2700" dirty="0"/>
              <a:t>Aid is the greater of $16.11 per Adjusted Pupil Unit (APU) for the current year, or $40,000 for school districts and $20,000 for charter schools. </a:t>
            </a:r>
          </a:p>
          <a:p>
            <a:r>
              <a:rPr lang="en-US" sz="2700" dirty="0"/>
              <a:t>Unspent School Library Aid must be reserved in Balance Sheet account 443 Restricted/Reserved for School Library Aid.</a:t>
            </a:r>
          </a:p>
          <a:p>
            <a:r>
              <a:rPr lang="en-US" sz="2700" dirty="0"/>
              <a:t>School Library Aid must be reserved and used for directly funding the costs of the following purposes </a:t>
            </a:r>
            <a:r>
              <a:rPr lang="en-US" sz="2700" b="1" dirty="0"/>
              <a:t>within a library:</a:t>
            </a:r>
            <a:endParaRPr lang="en-US" sz="2700" dirty="0"/>
          </a:p>
          <a:p>
            <a:pPr lvl="1"/>
            <a:r>
              <a:rPr lang="en-US" sz="2600" dirty="0"/>
              <a:t>Salaries and benefits of a school library media specialist</a:t>
            </a:r>
          </a:p>
          <a:p>
            <a:pPr lvl="1"/>
            <a:r>
              <a:rPr lang="en-US" sz="2600" dirty="0"/>
              <a:t>Electronic, computer and audiovisual equipment</a:t>
            </a:r>
          </a:p>
          <a:p>
            <a:pPr lvl="1"/>
            <a:r>
              <a:rPr lang="en-US" sz="2600" dirty="0"/>
              <a:t>Information technology infrastructure and digital tools</a:t>
            </a:r>
          </a:p>
          <a:p>
            <a:pPr lvl="1"/>
            <a:r>
              <a:rPr lang="en-US" sz="2600" dirty="0"/>
              <a:t>Electronic and material resources</a:t>
            </a:r>
          </a:p>
          <a:p>
            <a:pPr lvl="1"/>
            <a:r>
              <a:rPr lang="en-US" sz="2600" dirty="0"/>
              <a:t>Furniture, equipment, or supplies</a:t>
            </a:r>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2776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462" t="16273" r="1173" b="5794"/>
          <a:stretch/>
        </p:blipFill>
        <p:spPr>
          <a:xfrm>
            <a:off x="-1" y="1"/>
            <a:ext cx="12192001" cy="6857994"/>
          </a:xfrm>
          <a:prstGeom prst="rect">
            <a:avLst/>
          </a:prstGeom>
          <a:noFill/>
          <a:ln>
            <a:noFill/>
          </a:ln>
        </p:spPr>
      </p:pic>
      <p:sp>
        <p:nvSpPr>
          <p:cNvPr id="2" name="Title 1"/>
          <p:cNvSpPr>
            <a:spLocks noGrp="1"/>
          </p:cNvSpPr>
          <p:nvPr>
            <p:ph type="title"/>
          </p:nvPr>
        </p:nvSpPr>
        <p:spPr>
          <a:xfrm>
            <a:off x="296985" y="924943"/>
            <a:ext cx="4923059" cy="4923059"/>
          </a:xfrm>
        </p:spPr>
        <p:txBody>
          <a:bodyPr/>
          <a:lstStyle/>
          <a:p>
            <a:r>
              <a:rPr lang="en-US" dirty="0"/>
              <a:t>Ten Minnesota Commitments to Equity</a:t>
            </a:r>
          </a:p>
        </p:txBody>
      </p:sp>
      <p:sp>
        <p:nvSpPr>
          <p:cNvPr id="18" name="TextBox 17"/>
          <p:cNvSpPr txBox="1"/>
          <p:nvPr/>
        </p:nvSpPr>
        <p:spPr>
          <a:xfrm>
            <a:off x="5877099" y="598946"/>
            <a:ext cx="6314902" cy="5693866"/>
          </a:xfrm>
          <a:prstGeom prst="rect">
            <a:avLst/>
          </a:prstGeom>
          <a:noFill/>
        </p:spPr>
        <p:txBody>
          <a:bodyPr wrap="square" rtlCol="0">
            <a:spAutoFit/>
          </a:bodyPr>
          <a:lstStyle/>
          <a:p>
            <a:pPr marL="342900" indent="-342900">
              <a:lnSpc>
                <a:spcPct val="130000"/>
              </a:lnSpc>
              <a:buFont typeface="+mj-lt"/>
              <a:buAutoNum type="arabicPeriod"/>
            </a:pPr>
            <a:r>
              <a:rPr lang="en-US" sz="2800" b="1" dirty="0"/>
              <a:t>Prioritize equity.</a:t>
            </a:r>
          </a:p>
          <a:p>
            <a:pPr marL="342900" indent="-342900">
              <a:lnSpc>
                <a:spcPct val="130000"/>
              </a:lnSpc>
              <a:buFont typeface="+mj-lt"/>
              <a:buAutoNum type="arabicPeriod"/>
            </a:pPr>
            <a:r>
              <a:rPr lang="en-US" sz="2800" b="1" dirty="0"/>
              <a:t>Start from within.</a:t>
            </a:r>
          </a:p>
          <a:p>
            <a:pPr marL="342900" indent="-342900">
              <a:lnSpc>
                <a:spcPct val="130000"/>
              </a:lnSpc>
              <a:buFont typeface="+mj-lt"/>
              <a:buAutoNum type="arabicPeriod"/>
            </a:pPr>
            <a:r>
              <a:rPr lang="en-US" sz="2800" b="1" dirty="0"/>
              <a:t>Measure what matters.</a:t>
            </a:r>
          </a:p>
          <a:p>
            <a:pPr marL="342900" indent="-342900">
              <a:lnSpc>
                <a:spcPct val="130000"/>
              </a:lnSpc>
              <a:buFont typeface="+mj-lt"/>
              <a:buAutoNum type="arabicPeriod"/>
            </a:pPr>
            <a:r>
              <a:rPr lang="en-US" sz="2800" b="1" dirty="0"/>
              <a:t>Go local.</a:t>
            </a:r>
          </a:p>
          <a:p>
            <a:pPr marL="342900" indent="-342900">
              <a:lnSpc>
                <a:spcPct val="130000"/>
              </a:lnSpc>
              <a:buFont typeface="+mj-lt"/>
              <a:buAutoNum type="arabicPeriod"/>
            </a:pPr>
            <a:r>
              <a:rPr lang="en-US" sz="2800" b="1" dirty="0">
                <a:ln>
                  <a:solidFill>
                    <a:srgbClr val="78BE21"/>
                  </a:solidFill>
                </a:ln>
              </a:rPr>
              <a:t>Follow the money.</a:t>
            </a:r>
          </a:p>
          <a:p>
            <a:pPr marL="342900" indent="-342900">
              <a:lnSpc>
                <a:spcPct val="130000"/>
              </a:lnSpc>
              <a:buFont typeface="+mj-lt"/>
              <a:buAutoNum type="arabicPeriod"/>
            </a:pPr>
            <a:r>
              <a:rPr lang="en-US" sz="2800" b="1" dirty="0"/>
              <a:t>Start early.</a:t>
            </a:r>
          </a:p>
          <a:p>
            <a:pPr marL="342900" indent="-342900">
              <a:lnSpc>
                <a:spcPct val="130000"/>
              </a:lnSpc>
              <a:buFont typeface="+mj-lt"/>
              <a:buAutoNum type="arabicPeriod"/>
            </a:pPr>
            <a:r>
              <a:rPr lang="en-US" sz="2800" b="1" dirty="0"/>
              <a:t>Monitor implementation of standards.</a:t>
            </a:r>
          </a:p>
          <a:p>
            <a:pPr marL="342900" indent="-342900">
              <a:lnSpc>
                <a:spcPct val="130000"/>
              </a:lnSpc>
              <a:buFont typeface="+mj-lt"/>
              <a:buAutoNum type="arabicPeriod"/>
            </a:pPr>
            <a:r>
              <a:rPr lang="en-US" sz="2800" b="1" dirty="0"/>
              <a:t>Value people.</a:t>
            </a:r>
          </a:p>
          <a:p>
            <a:pPr marL="342900" indent="-342900">
              <a:lnSpc>
                <a:spcPct val="130000"/>
              </a:lnSpc>
              <a:buFont typeface="+mj-lt"/>
              <a:buAutoNum type="arabicPeriod"/>
            </a:pPr>
            <a:r>
              <a:rPr lang="en-US" sz="2800" b="1" dirty="0"/>
              <a:t>Improve conditions for learning.</a:t>
            </a:r>
          </a:p>
          <a:p>
            <a:pPr marL="342900" indent="-342900">
              <a:lnSpc>
                <a:spcPct val="130000"/>
              </a:lnSpc>
              <a:buFont typeface="+mj-lt"/>
              <a:buAutoNum type="arabicPeriod"/>
            </a:pPr>
            <a:r>
              <a:rPr lang="en-US" sz="2800" b="1" dirty="0"/>
              <a:t>Give students options.</a:t>
            </a:r>
          </a:p>
        </p:txBody>
      </p:sp>
    </p:spTree>
    <p:extLst>
      <p:ext uri="{BB962C8B-B14F-4D97-AF65-F5344CB8AC3E}">
        <p14:creationId xmlns:p14="http://schemas.microsoft.com/office/powerpoint/2010/main" val="3668961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 343</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a:bodyPr>
          <a:lstStyle/>
          <a:p>
            <a:pPr marL="0" indent="0">
              <a:buNone/>
            </a:pPr>
            <a:r>
              <a:rPr lang="en-US" b="1" dirty="0">
                <a:solidFill>
                  <a:srgbClr val="00A3E2"/>
                </a:solidFill>
              </a:rPr>
              <a:t> Finance Code 343 School Library Aid</a:t>
            </a:r>
          </a:p>
          <a:p>
            <a:r>
              <a:rPr lang="en-US" dirty="0"/>
              <a:t>School districts and charter schools can use the aid to pay for existing school library media specialists currently paid through other funding.</a:t>
            </a:r>
          </a:p>
          <a:p>
            <a:r>
              <a:rPr lang="en-US" dirty="0"/>
              <a:t>For the purposes of spending School Library Aid, a district or charter must identify space within their sites or buildings that is accessible to all enrolled students for use of equipment and checkout of materials. This space could be a part of an educational classroom or other common space, but there must be times set aside that the area deemed ‘library’ can be accessed by all students. Districts and charters may also purchase online library resources, but those resources must be accessible to all students, and devices should be available in the designated library space if programming or software is purchased. </a:t>
            </a:r>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74894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 343</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a:bodyPr>
          <a:lstStyle/>
          <a:p>
            <a:pPr marL="0" indent="0">
              <a:buNone/>
            </a:pPr>
            <a:r>
              <a:rPr lang="en-US" b="1" dirty="0">
                <a:solidFill>
                  <a:srgbClr val="00A3E2"/>
                </a:solidFill>
              </a:rPr>
              <a:t> Finance Code 343 School Library Aid</a:t>
            </a:r>
          </a:p>
          <a:p>
            <a:r>
              <a:rPr lang="en-US" dirty="0"/>
              <a:t>There is an </a:t>
            </a:r>
            <a:r>
              <a:rPr lang="en-US" dirty="0">
                <a:hlinkClick r:id="rId3"/>
              </a:rPr>
              <a:t>FAQ</a:t>
            </a:r>
            <a:r>
              <a:rPr lang="en-US" dirty="0"/>
              <a:t> posted on MDE’s webpage. </a:t>
            </a:r>
          </a:p>
          <a:p>
            <a:r>
              <a:rPr lang="en-US" dirty="0"/>
              <a:t>For questions contact:</a:t>
            </a:r>
          </a:p>
          <a:p>
            <a:pPr marL="0" indent="0">
              <a:buNone/>
            </a:pPr>
            <a:r>
              <a:rPr lang="en-US" dirty="0"/>
              <a:t>	Kateri Little at </a:t>
            </a:r>
            <a:r>
              <a:rPr lang="en-US" dirty="0">
                <a:hlinkClick r:id="rId4"/>
              </a:rPr>
              <a:t>Kateri.little@state.mn.us</a:t>
            </a:r>
            <a:r>
              <a:rPr lang="en-US" dirty="0"/>
              <a:t> </a:t>
            </a:r>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35328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122-1AFE-475F-8EEA-DA0F1E8ACA28}"/>
              </a:ext>
            </a:extLst>
          </p:cNvPr>
          <p:cNvSpPr>
            <a:spLocks noGrp="1"/>
          </p:cNvSpPr>
          <p:nvPr>
            <p:ph type="title"/>
          </p:nvPr>
        </p:nvSpPr>
        <p:spPr/>
        <p:txBody>
          <a:bodyPr/>
          <a:lstStyle/>
          <a:p>
            <a:r>
              <a:rPr lang="en-US" dirty="0"/>
              <a:t>FY 24 UFARS Finance Codes 373 &amp; 374</a:t>
            </a:r>
          </a:p>
        </p:txBody>
      </p:sp>
      <p:sp>
        <p:nvSpPr>
          <p:cNvPr id="3" name="Content Placeholder 2">
            <a:extLst>
              <a:ext uri="{FF2B5EF4-FFF2-40B4-BE49-F238E27FC236}">
                <a16:creationId xmlns:a16="http://schemas.microsoft.com/office/drawing/2014/main" id="{B23695A9-C110-4DD8-B976-5B711D024E9E}"/>
              </a:ext>
            </a:extLst>
          </p:cNvPr>
          <p:cNvSpPr>
            <a:spLocks noGrp="1"/>
          </p:cNvSpPr>
          <p:nvPr>
            <p:ph idx="1"/>
          </p:nvPr>
        </p:nvSpPr>
        <p:spPr>
          <a:xfrm>
            <a:off x="606175" y="1530850"/>
            <a:ext cx="10880333" cy="4825500"/>
          </a:xfrm>
        </p:spPr>
        <p:txBody>
          <a:bodyPr>
            <a:normAutofit lnSpcReduction="10000"/>
          </a:bodyPr>
          <a:lstStyle/>
          <a:p>
            <a:pPr marL="0" indent="0">
              <a:buNone/>
            </a:pPr>
            <a:r>
              <a:rPr lang="en-US" b="1" dirty="0">
                <a:solidFill>
                  <a:srgbClr val="00A3E2"/>
                </a:solidFill>
              </a:rPr>
              <a:t>Finance Code 373 Student Support Personnel Aid and Finance Code 374 Student Support Personnel Aid Cooperative or Intermediate</a:t>
            </a:r>
          </a:p>
          <a:p>
            <a:r>
              <a:rPr lang="en-US" dirty="0"/>
              <a:t>There is an </a:t>
            </a:r>
            <a:r>
              <a:rPr lang="en-US" dirty="0">
                <a:hlinkClick r:id="rId3"/>
              </a:rPr>
              <a:t>FAQ </a:t>
            </a:r>
            <a:r>
              <a:rPr lang="en-US" dirty="0"/>
              <a:t>posted on MDE’s webpage. </a:t>
            </a:r>
          </a:p>
          <a:p>
            <a:r>
              <a:rPr lang="en-US" dirty="0"/>
              <a:t>For questions contact:</a:t>
            </a:r>
          </a:p>
          <a:p>
            <a:pPr marL="0" indent="0">
              <a:buNone/>
            </a:pPr>
            <a:r>
              <a:rPr lang="en-US" dirty="0"/>
              <a:t>	Kateri Little at </a:t>
            </a:r>
            <a:r>
              <a:rPr lang="en-US" dirty="0">
                <a:hlinkClick r:id="rId4"/>
              </a:rPr>
              <a:t>Kateri.little@state.mn.us</a:t>
            </a:r>
            <a:r>
              <a:rPr lang="en-US" dirty="0"/>
              <a:t> </a:t>
            </a:r>
          </a:p>
          <a:p>
            <a:r>
              <a:rPr lang="en-US" dirty="0"/>
              <a:t>For revenues, use source code </a:t>
            </a:r>
            <a:r>
              <a:rPr lang="en-US" b="1" dirty="0"/>
              <a:t>300: State Aids Received from MDE for which a Finance Code Is Specifie</a:t>
            </a:r>
            <a:r>
              <a:rPr lang="en-US" dirty="0"/>
              <a:t>d”. The code string will look like this:</a:t>
            </a:r>
          </a:p>
          <a:p>
            <a:pPr marL="0" indent="0">
              <a:buNone/>
            </a:pPr>
            <a:r>
              <a:rPr lang="en-US" dirty="0"/>
              <a:t>	01-XXX-XXX-373-300-000</a:t>
            </a:r>
          </a:p>
          <a:p>
            <a:pPr marL="0" indent="0">
              <a:buNone/>
            </a:pPr>
            <a:r>
              <a:rPr lang="en-US" dirty="0"/>
              <a:t>	01-XXX-XXX-374-300-000</a:t>
            </a:r>
          </a:p>
        </p:txBody>
      </p:sp>
      <p:sp>
        <p:nvSpPr>
          <p:cNvPr id="4" name="Date Placeholder 3">
            <a:extLst>
              <a:ext uri="{FF2B5EF4-FFF2-40B4-BE49-F238E27FC236}">
                <a16:creationId xmlns:a16="http://schemas.microsoft.com/office/drawing/2014/main" id="{20A8E5D5-2B23-4539-83E5-39B11E40DC3D}"/>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D05CEF3-A9EB-476A-8224-CFE44AD7DC04}"/>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6" name="Footer Placeholder 5">
            <a:extLst>
              <a:ext uri="{FF2B5EF4-FFF2-40B4-BE49-F238E27FC236}">
                <a16:creationId xmlns:a16="http://schemas.microsoft.com/office/drawing/2014/main" id="{A73D2F17-7CC2-42BA-A141-ED89A0E2D19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93055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Object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fontScale="85000" lnSpcReduction="20000"/>
          </a:bodyPr>
          <a:lstStyle/>
          <a:p>
            <a:pPr marL="0" indent="0">
              <a:buNone/>
            </a:pPr>
            <a:r>
              <a:rPr lang="en-US" b="1" dirty="0">
                <a:solidFill>
                  <a:srgbClr val="B20738"/>
                </a:solidFill>
              </a:rPr>
              <a:t>Delete</a:t>
            </a:r>
            <a:r>
              <a:rPr lang="en-US" dirty="0">
                <a:solidFill>
                  <a:srgbClr val="B20738"/>
                </a:solidFill>
              </a:rPr>
              <a:t> Object Code 380 Short-Term Leases for Computer or Technology Related Hardware </a:t>
            </a:r>
            <a:r>
              <a:rPr lang="en-US" dirty="0">
                <a:solidFill>
                  <a:srgbClr val="003865"/>
                </a:solidFill>
              </a:rPr>
              <a:t>(Object Codes 465 /466 Non-Instructional/Instructional Technology Devices already existed and this code was a duplicate.)</a:t>
            </a:r>
          </a:p>
          <a:p>
            <a:pPr marL="0" indent="0">
              <a:buNone/>
            </a:pPr>
            <a:r>
              <a:rPr lang="en-US" b="1" dirty="0">
                <a:solidFill>
                  <a:srgbClr val="00B050"/>
                </a:solidFill>
              </a:rPr>
              <a:t>Updated the following Object Code:</a:t>
            </a:r>
          </a:p>
          <a:p>
            <a:pPr marL="0" indent="0">
              <a:buNone/>
            </a:pPr>
            <a:r>
              <a:rPr lang="en-US" b="1" dirty="0"/>
              <a:t>896	Taxes, Special Assessments, and Interest Penalties</a:t>
            </a:r>
          </a:p>
          <a:p>
            <a:pPr marL="0" indent="0">
              <a:buNone/>
            </a:pPr>
            <a:r>
              <a:rPr lang="en-US" dirty="0"/>
              <a:t>	Use this code to record all expenditures incurred by the district for any local, state, 	federal tax or interest penalty (i.e. arbitrage). This would include all property tax and 	special assessment expenditures. This would also include “Patient-Centered Outcomes 	Research Institute” (PCORI) fees associated with the Affordable Care Act (ACA). Use 	Balance Sheet Code 212 to pay the sales tax collected on the sale of materials.</a:t>
            </a:r>
          </a:p>
          <a:p>
            <a:pPr marL="0" indent="0">
              <a:buNone/>
            </a:pPr>
            <a:r>
              <a:rPr lang="en-US" dirty="0"/>
              <a:t>	</a:t>
            </a:r>
            <a:r>
              <a:rPr lang="en-US" b="1" dirty="0"/>
              <a:t>Note: For LTFM projects, Object Code 896 can only be used for arbitrage.</a:t>
            </a:r>
          </a:p>
          <a:p>
            <a:endParaRPr lang="en-US" dirty="0">
              <a:solidFill>
                <a:srgbClr val="003865"/>
              </a:solidFill>
            </a:endParaRP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22352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Object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fontScale="92500" lnSpcReduction="20000"/>
          </a:bodyPr>
          <a:lstStyle/>
          <a:p>
            <a:pPr marL="0" indent="0">
              <a:buNone/>
            </a:pPr>
            <a:r>
              <a:rPr lang="en-US" b="1" dirty="0">
                <a:solidFill>
                  <a:srgbClr val="00B050"/>
                </a:solidFill>
              </a:rPr>
              <a:t>Updated the following Object Code:</a:t>
            </a:r>
          </a:p>
          <a:p>
            <a:pPr marL="0" indent="0">
              <a:buNone/>
            </a:pPr>
            <a:r>
              <a:rPr lang="en-US" b="1" dirty="0"/>
              <a:t>899	Miscellaneous Expenditures</a:t>
            </a:r>
          </a:p>
          <a:p>
            <a:pPr marL="0" indent="0">
              <a:buNone/>
            </a:pPr>
            <a:r>
              <a:rPr lang="en-US" dirty="0"/>
              <a:t>	Expenditures made for items not otherwise classified. </a:t>
            </a:r>
            <a:r>
              <a:rPr lang="en-US" b="1" dirty="0"/>
              <a:t>Do not use this 	object code for chargeback expenditures.</a:t>
            </a:r>
          </a:p>
          <a:p>
            <a:pPr marL="0" indent="0">
              <a:buNone/>
            </a:pPr>
            <a:r>
              <a:rPr lang="en-US" dirty="0">
                <a:solidFill>
                  <a:srgbClr val="003865"/>
                </a:solidFill>
              </a:rPr>
              <a:t>The miscellaneous code expenditures have been increasing in alarming amounts the past few years. When we report to the federal government, we have to explain the increases. We have to contact LEAs with large amounts in order to provide an explanation.</a:t>
            </a:r>
          </a:p>
          <a:p>
            <a:pPr marL="0" indent="0">
              <a:buNone/>
            </a:pPr>
            <a:r>
              <a:rPr lang="en-US" dirty="0">
                <a:solidFill>
                  <a:srgbClr val="003865"/>
                </a:solidFill>
              </a:rPr>
              <a:t>Please review the UFARS turnaround edit report for Object Code 899 warnings.</a:t>
            </a:r>
          </a:p>
          <a:p>
            <a:pPr marL="0" indent="0">
              <a:buNone/>
            </a:pPr>
            <a:r>
              <a:rPr lang="en-US" dirty="0">
                <a:solidFill>
                  <a:srgbClr val="003865"/>
                </a:solidFill>
              </a:rPr>
              <a:t>Please contact us if you need assistance with expenditures coding in this area.</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525732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Course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b="1" dirty="0">
                <a:solidFill>
                  <a:srgbClr val="00B050"/>
                </a:solidFill>
              </a:rPr>
              <a:t>Course code changes:</a:t>
            </a:r>
          </a:p>
          <a:p>
            <a:pPr marL="457200" indent="-457200">
              <a:buAutoNum type="arabicPlain" startAt="640"/>
            </a:pPr>
            <a:r>
              <a:rPr lang="en-US" b="1" dirty="0">
                <a:solidFill>
                  <a:srgbClr val="003865"/>
                </a:solidFill>
              </a:rPr>
              <a:t> 	Professional Development (Current Year Federal Award)</a:t>
            </a:r>
          </a:p>
          <a:p>
            <a:pPr marL="457200" indent="-457200">
              <a:buAutoNum type="arabicPlain" startAt="640"/>
            </a:pPr>
            <a:r>
              <a:rPr lang="en-US" b="1" dirty="0">
                <a:solidFill>
                  <a:srgbClr val="003865"/>
                </a:solidFill>
              </a:rPr>
              <a:t> 	Professional Development (Prior Year Federal Award)</a:t>
            </a:r>
          </a:p>
          <a:p>
            <a:pPr marL="0" indent="0">
              <a:buNone/>
            </a:pPr>
            <a:r>
              <a:rPr lang="en-US" b="1" dirty="0">
                <a:solidFill>
                  <a:srgbClr val="003865"/>
                </a:solidFill>
              </a:rPr>
              <a:t>642 	Professional Development (Second Prior Year Federal Award)</a:t>
            </a:r>
          </a:p>
          <a:p>
            <a:pPr marL="0" indent="0">
              <a:buNone/>
            </a:pPr>
            <a:r>
              <a:rPr lang="en-US" b="1" dirty="0">
                <a:solidFill>
                  <a:srgbClr val="00A3E2"/>
                </a:solidFill>
              </a:rPr>
              <a:t>	</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98382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Course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b="1" dirty="0">
                <a:solidFill>
                  <a:srgbClr val="B20738"/>
                </a:solidFill>
              </a:rPr>
              <a:t>Course code deletions related to </a:t>
            </a:r>
            <a:r>
              <a:rPr lang="en-US" b="1">
                <a:solidFill>
                  <a:srgbClr val="B20738"/>
                </a:solidFill>
              </a:rPr>
              <a:t>Title programs:</a:t>
            </a:r>
            <a:endParaRPr lang="en-US" b="1" dirty="0">
              <a:solidFill>
                <a:srgbClr val="B20738"/>
              </a:solidFill>
            </a:endParaRPr>
          </a:p>
          <a:p>
            <a:pPr marL="0" indent="0">
              <a:buNone/>
            </a:pPr>
            <a:r>
              <a:rPr lang="en-US" b="1" dirty="0">
                <a:solidFill>
                  <a:srgbClr val="002060"/>
                </a:solidFill>
              </a:rPr>
              <a:t>634/627/621		Highly Qualified</a:t>
            </a:r>
          </a:p>
          <a:p>
            <a:pPr marL="0" indent="0">
              <a:buNone/>
            </a:pPr>
            <a:r>
              <a:rPr lang="en-US" b="1" dirty="0">
                <a:solidFill>
                  <a:srgbClr val="002060"/>
                </a:solidFill>
              </a:rPr>
              <a:t>639/632/626		School Choice and Supplemental Education Services</a:t>
            </a:r>
          </a:p>
          <a:p>
            <a:pPr marL="0" indent="0">
              <a:buNone/>
            </a:pPr>
            <a:r>
              <a:rPr lang="en-US" b="1" dirty="0">
                <a:solidFill>
                  <a:srgbClr val="002060"/>
                </a:solidFill>
              </a:rPr>
              <a:t>667/668/669		School Improvement</a:t>
            </a:r>
          </a:p>
          <a:p>
            <a:pPr marL="0" indent="0">
              <a:buNone/>
            </a:pPr>
            <a:endParaRPr lang="en-US" b="1" dirty="0">
              <a:solidFill>
                <a:srgbClr val="00A3E2"/>
              </a:solidFill>
            </a:endParaRP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9149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Balance Sheet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b="1" dirty="0">
                <a:solidFill>
                  <a:srgbClr val="00A3E2"/>
                </a:solidFill>
              </a:rPr>
              <a:t>New Balance Sheet Codes due to Minnesota legislation in May 2023:</a:t>
            </a:r>
          </a:p>
          <a:p>
            <a:pPr marL="457200" indent="-457200">
              <a:buAutoNum type="arabicPlain" startAt="412"/>
            </a:pPr>
            <a:r>
              <a:rPr lang="en-US" dirty="0"/>
              <a:t> 	Restricted/Reserved for Literacy Incentive Aid</a:t>
            </a:r>
          </a:p>
          <a:p>
            <a:pPr marL="457200" indent="-457200">
              <a:buAutoNum type="arabicPlain" startAt="439"/>
            </a:pPr>
            <a:r>
              <a:rPr lang="en-US" dirty="0"/>
              <a:t> 	Restricted/Reserved for English Learner</a:t>
            </a:r>
          </a:p>
          <a:p>
            <a:pPr marL="0" indent="0">
              <a:buNone/>
            </a:pPr>
            <a:r>
              <a:rPr lang="en-US" dirty="0"/>
              <a:t>443 	Restricted/Reserved for School Library Aid</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88390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Balance Sheet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a:xfrm>
            <a:off x="838200" y="1443661"/>
            <a:ext cx="10515600" cy="4351338"/>
          </a:xfrm>
        </p:spPr>
        <p:txBody>
          <a:bodyPr>
            <a:normAutofit/>
          </a:bodyPr>
          <a:lstStyle/>
          <a:p>
            <a:pPr marL="0" indent="0">
              <a:buNone/>
            </a:pPr>
            <a:r>
              <a:rPr lang="en-US" b="1" dirty="0">
                <a:solidFill>
                  <a:srgbClr val="00B050"/>
                </a:solidFill>
              </a:rPr>
              <a:t>Updated Balance Sheet Code 431 </a:t>
            </a:r>
            <a:r>
              <a:rPr lang="en-US" dirty="0"/>
              <a:t>Restricted/Reserved for Community Ed to remove ABE from the description. </a:t>
            </a:r>
          </a:p>
          <a:p>
            <a:pPr marL="0" indent="0">
              <a:buNone/>
            </a:pPr>
            <a:r>
              <a:rPr lang="en-US" b="1" dirty="0">
                <a:solidFill>
                  <a:srgbClr val="00B050"/>
                </a:solidFill>
              </a:rPr>
              <a:t>Updated Balance Sheet Code 447</a:t>
            </a:r>
            <a:r>
              <a:rPr lang="en-US" b="1" dirty="0">
                <a:solidFill>
                  <a:srgbClr val="003865"/>
                </a:solidFill>
              </a:rPr>
              <a:t> </a:t>
            </a:r>
            <a:r>
              <a:rPr lang="en-US" dirty="0"/>
              <a:t>Restricted/Reserved for ABE to enhance the description.</a:t>
            </a:r>
          </a:p>
          <a:p>
            <a:pPr marL="0" indent="0">
              <a:buNone/>
            </a:pPr>
            <a:endParaRPr lang="en-US" dirty="0"/>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28</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82557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Business Bulletins</a:t>
            </a:r>
          </a:p>
        </p:txBody>
      </p:sp>
      <p:sp>
        <p:nvSpPr>
          <p:cNvPr id="3" name="Content Placeholder 2"/>
          <p:cNvSpPr>
            <a:spLocks noGrp="1"/>
          </p:cNvSpPr>
          <p:nvPr>
            <p:ph idx="1"/>
          </p:nvPr>
        </p:nvSpPr>
        <p:spPr/>
        <p:txBody>
          <a:bodyPr>
            <a:normAutofit/>
          </a:bodyPr>
          <a:lstStyle/>
          <a:p>
            <a:r>
              <a:rPr lang="en-US" dirty="0"/>
              <a:t>School Business Bulletin #72 was published in July 2023 and outlines new legislation passed during the 2023 session. </a:t>
            </a:r>
          </a:p>
          <a:p>
            <a:r>
              <a:rPr lang="en-US" dirty="0"/>
              <a:t>A follow up Bulletin #73 was published in September with additional information.  </a:t>
            </a:r>
          </a:p>
          <a:p>
            <a:r>
              <a:rPr lang="en-US" dirty="0"/>
              <a:t>Both Bulletins can be found on the</a:t>
            </a:r>
            <a:r>
              <a:rPr lang="en-US" dirty="0">
                <a:hlinkClick r:id="rId2"/>
              </a:rPr>
              <a:t> Financial Management Webpage </a:t>
            </a:r>
            <a:r>
              <a:rPr lang="en-US" dirty="0"/>
              <a:t>by selecting “Districts, School and Educators”, “Business and Finance”, “School Finance”, “Financial Management”. </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29</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7574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endParaRPr lang="en-US" dirty="0">
              <a:solidFill>
                <a:srgbClr val="FF0000"/>
              </a:solidFill>
            </a:endParaRPr>
          </a:p>
        </p:txBody>
      </p:sp>
      <p:sp>
        <p:nvSpPr>
          <p:cNvPr id="3" name="Content Placeholder 2"/>
          <p:cNvSpPr>
            <a:spLocks noGrp="1"/>
          </p:cNvSpPr>
          <p:nvPr>
            <p:ph idx="1"/>
          </p:nvPr>
        </p:nvSpPr>
        <p:spPr>
          <a:xfrm>
            <a:off x="544530" y="1604420"/>
            <a:ext cx="10624335" cy="4751930"/>
          </a:xfrm>
        </p:spPr>
        <p:txBody>
          <a:bodyPr>
            <a:normAutofit fontScale="92500" lnSpcReduction="20000"/>
          </a:bodyPr>
          <a:lstStyle/>
          <a:p>
            <a:r>
              <a:rPr lang="en-US" sz="2400" dirty="0"/>
              <a:t>FY 24 UFARS Updates</a:t>
            </a:r>
          </a:p>
          <a:p>
            <a:r>
              <a:rPr lang="en-US" sz="2400" dirty="0"/>
              <a:t>FY 24 Lease Levy and LTFM Updates</a:t>
            </a:r>
          </a:p>
          <a:p>
            <a:r>
              <a:rPr lang="en-US" sz="2400" dirty="0"/>
              <a:t>UFARS Coding Guidance</a:t>
            </a:r>
          </a:p>
          <a:p>
            <a:r>
              <a:rPr lang="en-US" sz="2400" dirty="0"/>
              <a:t>Food and Nutrition Guidance</a:t>
            </a:r>
          </a:p>
          <a:p>
            <a:r>
              <a:rPr lang="en-US" sz="2400" dirty="0"/>
              <a:t>UFARS Data Submissions</a:t>
            </a:r>
          </a:p>
          <a:p>
            <a:r>
              <a:rPr lang="en-US" sz="2400" dirty="0"/>
              <a:t>Other Information</a:t>
            </a:r>
          </a:p>
          <a:p>
            <a:r>
              <a:rPr lang="en-US" sz="2400" dirty="0"/>
              <a:t>SOD</a:t>
            </a:r>
          </a:p>
          <a:p>
            <a:r>
              <a:rPr lang="en-US" sz="2400" dirty="0"/>
              <a:t>UFARS COVID-19 Coding Guidance</a:t>
            </a:r>
          </a:p>
          <a:p>
            <a:r>
              <a:rPr lang="en-US" sz="2400" dirty="0"/>
              <a:t>GASB Statements No. 87 and 96 (for reference)</a:t>
            </a:r>
          </a:p>
          <a:p>
            <a:endParaRPr lang="en-US" sz="40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1D9F45-432D-421A-9E2B-BE6E53015124}"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3/27/2024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186658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61D6-9AC8-4CB4-ADEE-BA801EDB7E1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49469E-ABBC-4FF5-BD54-52A5D17F9A9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FY 24 UFARS Chapter 10 Updates</a:t>
            </a:r>
          </a:p>
          <a:p>
            <a:pPr marL="0" indent="0" algn="ctr">
              <a:buNone/>
            </a:pPr>
            <a:endParaRPr lang="en-US" sz="2400" dirty="0"/>
          </a:p>
        </p:txBody>
      </p:sp>
      <p:sp>
        <p:nvSpPr>
          <p:cNvPr id="4" name="Date Placeholder 3">
            <a:extLst>
              <a:ext uri="{FF2B5EF4-FFF2-40B4-BE49-F238E27FC236}">
                <a16:creationId xmlns:a16="http://schemas.microsoft.com/office/drawing/2014/main" id="{81B0DB8B-DF30-428F-991F-2C7D9A98D968}"/>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9962F9D3-C6F8-48A3-923A-42E4F49E47C9}"/>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6" name="Footer Placeholder 5">
            <a:extLst>
              <a:ext uri="{FF2B5EF4-FFF2-40B4-BE49-F238E27FC236}">
                <a16:creationId xmlns:a16="http://schemas.microsoft.com/office/drawing/2014/main" id="{0FB60854-92DE-4A79-927A-3D3FF8E70B31}"/>
              </a:ext>
            </a:extLst>
          </p:cNvPr>
          <p:cNvSpPr>
            <a:spLocks noGrp="1"/>
          </p:cNvSpPr>
          <p:nvPr>
            <p:ph type="ftr" sz="quarter" idx="13"/>
          </p:nvPr>
        </p:nvSpPr>
        <p:spPr/>
        <p:txBody>
          <a:bodyPr/>
          <a:lstStyle/>
          <a:p>
            <a:endParaRPr lang="en-US" dirty="0">
              <a:solidFill>
                <a:srgbClr val="003865"/>
              </a:solidFill>
            </a:endParaRPr>
          </a:p>
        </p:txBody>
      </p:sp>
      <p:pic>
        <p:nvPicPr>
          <p:cNvPr id="14" name="Graphic 13" descr="Daily calendar">
            <a:extLst>
              <a:ext uri="{FF2B5EF4-FFF2-40B4-BE49-F238E27FC236}">
                <a16:creationId xmlns:a16="http://schemas.microsoft.com/office/drawing/2014/main" id="{2B090692-A3F5-48C0-A6C6-44BF4B9F3E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317" y="4122506"/>
            <a:ext cx="914400" cy="914400"/>
          </a:xfrm>
          <a:prstGeom prst="rect">
            <a:avLst/>
          </a:prstGeom>
        </p:spPr>
      </p:pic>
    </p:spTree>
    <p:extLst>
      <p:ext uri="{BB962C8B-B14F-4D97-AF65-F5344CB8AC3E}">
        <p14:creationId xmlns:p14="http://schemas.microsoft.com/office/powerpoint/2010/main" val="367760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Chapter 10 Updates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a:xfrm>
            <a:off x="486137" y="1435261"/>
            <a:ext cx="10867663" cy="4741702"/>
          </a:xfrm>
        </p:spPr>
        <p:txBody>
          <a:bodyPr>
            <a:normAutofit fontScale="92500" lnSpcReduction="10000"/>
          </a:bodyPr>
          <a:lstStyle/>
          <a:p>
            <a:r>
              <a:rPr lang="en-US" dirty="0"/>
              <a:t>All finance codes to </a:t>
            </a:r>
            <a:r>
              <a:rPr lang="en-US" dirty="0">
                <a:solidFill>
                  <a:srgbClr val="B20738"/>
                </a:solidFill>
              </a:rPr>
              <a:t>remove Object Code 380</a:t>
            </a:r>
          </a:p>
          <a:p>
            <a:r>
              <a:rPr lang="en-US" dirty="0"/>
              <a:t>Finance Code 302 Operating Capital for May 2023 legislative </a:t>
            </a:r>
            <a:r>
              <a:rPr lang="en-US" dirty="0">
                <a:solidFill>
                  <a:srgbClr val="00B050"/>
                </a:solidFill>
              </a:rPr>
              <a:t>additional uses</a:t>
            </a:r>
          </a:p>
          <a:p>
            <a:r>
              <a:rPr lang="en-US" dirty="0"/>
              <a:t>Finance Codes 313 Achievement and Integration and Finance Code 318 Incentive Revenue </a:t>
            </a:r>
            <a:r>
              <a:rPr lang="en-US" dirty="0">
                <a:solidFill>
                  <a:srgbClr val="C00000"/>
                </a:solidFill>
              </a:rPr>
              <a:t>remove Object Codes 378 and 899 from Funds 01 &amp; 18</a:t>
            </a:r>
          </a:p>
          <a:p>
            <a:r>
              <a:rPr lang="en-US" dirty="0"/>
              <a:t>Finance Code 317 Basic Skills for May 2023 legislative </a:t>
            </a:r>
            <a:r>
              <a:rPr lang="en-US" dirty="0">
                <a:solidFill>
                  <a:srgbClr val="00B050"/>
                </a:solidFill>
              </a:rPr>
              <a:t>updated uses</a:t>
            </a:r>
          </a:p>
          <a:p>
            <a:r>
              <a:rPr lang="en-US" dirty="0"/>
              <a:t>Finance Code 342 Safe Schools Revenue for May 2023 legislative </a:t>
            </a:r>
            <a:r>
              <a:rPr lang="en-US" dirty="0">
                <a:solidFill>
                  <a:srgbClr val="00B050"/>
                </a:solidFill>
              </a:rPr>
              <a:t>additional uses</a:t>
            </a:r>
          </a:p>
          <a:p>
            <a:r>
              <a:rPr lang="en-US" dirty="0"/>
              <a:t>Finance Code 372 Medical Assistance with Program Code 400 – </a:t>
            </a:r>
            <a:r>
              <a:rPr lang="en-US" dirty="0">
                <a:solidFill>
                  <a:srgbClr val="00B050"/>
                </a:solidFill>
              </a:rPr>
              <a:t>ADD Object Code 392</a:t>
            </a:r>
          </a:p>
          <a:p>
            <a:r>
              <a:rPr lang="en-US" dirty="0"/>
              <a:t>LTFM reminder that </a:t>
            </a:r>
            <a:r>
              <a:rPr lang="en-US" dirty="0">
                <a:solidFill>
                  <a:srgbClr val="B20738"/>
                </a:solidFill>
              </a:rPr>
              <a:t>Program Code 865 will not be allowed with Fund 06 for FY 24 and future years.</a:t>
            </a:r>
            <a:endParaRPr lang="en-US" dirty="0"/>
          </a:p>
          <a:p>
            <a:endParaRPr lang="en-US" dirty="0"/>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762274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Chapter 10 Updates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lstStyle/>
          <a:p>
            <a:r>
              <a:rPr lang="en-US" dirty="0"/>
              <a:t>Finance Codes 322 - State Adult Basic Education (ABE) and 324 - Adult Basic Education Supplemental Services</a:t>
            </a:r>
          </a:p>
          <a:p>
            <a:pPr marL="0" indent="0">
              <a:buNone/>
            </a:pPr>
            <a:r>
              <a:rPr lang="en-US" dirty="0"/>
              <a:t>	</a:t>
            </a:r>
            <a:r>
              <a:rPr lang="en-US" dirty="0">
                <a:solidFill>
                  <a:srgbClr val="C00000"/>
                </a:solidFill>
              </a:rPr>
              <a:t>Remove Object Codes: 161-162, 171-172, 361, 380, 535, 561, 571 &amp; 581</a:t>
            </a:r>
          </a:p>
          <a:p>
            <a:r>
              <a:rPr lang="en-US" dirty="0"/>
              <a:t>Finance Codes 438/638 - Federal Adult Basic Education Formula Revenue, 801/901 – ABE IELCE Competitive Allocation and 803/903 – ABE Statewide Supplemental Services – Regular Federal Competitive</a:t>
            </a:r>
          </a:p>
          <a:p>
            <a:pPr marL="0" indent="0">
              <a:buNone/>
            </a:pPr>
            <a:r>
              <a:rPr lang="en-US" dirty="0"/>
              <a:t>	</a:t>
            </a:r>
            <a:r>
              <a:rPr lang="en-US" dirty="0">
                <a:solidFill>
                  <a:srgbClr val="C00000"/>
                </a:solidFill>
              </a:rPr>
              <a:t>Remove Object Codes: 161-162, 171-172, 361, 380, 535, 561, 571, 581 	and 589.</a:t>
            </a:r>
          </a:p>
          <a:p>
            <a:endParaRPr lang="en-US" dirty="0"/>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32</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16103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2BE3-7F9E-41E6-B415-EC044F9F30F4}"/>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F88DC246-43EC-4216-AC8F-858E60176BEF}"/>
              </a:ext>
            </a:extLst>
          </p:cNvPr>
          <p:cNvSpPr>
            <a:spLocks noGrp="1"/>
          </p:cNvSpPr>
          <p:nvPr>
            <p:ph idx="1"/>
          </p:nvPr>
        </p:nvSpPr>
        <p:spPr/>
        <p:txBody>
          <a:bodyPr/>
          <a:lstStyle/>
          <a:p>
            <a:pPr marL="0" indent="0" algn="ctr">
              <a:buNone/>
            </a:pPr>
            <a:endParaRPr lang="en-US" sz="3200" dirty="0"/>
          </a:p>
          <a:p>
            <a:pPr marL="0" indent="0" algn="ctr">
              <a:buNone/>
            </a:pPr>
            <a:endParaRPr lang="en-US" sz="3200" dirty="0"/>
          </a:p>
          <a:p>
            <a:pPr marL="0" indent="0" algn="ctr">
              <a:buNone/>
            </a:pPr>
            <a:r>
              <a:rPr lang="en-US" sz="4000" dirty="0"/>
              <a:t>Lease Levy and LTFM Updates for FY 24</a:t>
            </a:r>
          </a:p>
          <a:p>
            <a:pPr marL="0" indent="0" algn="ctr">
              <a:buNone/>
            </a:pPr>
            <a:endParaRPr lang="en-US" sz="2400" dirty="0"/>
          </a:p>
        </p:txBody>
      </p:sp>
      <p:sp>
        <p:nvSpPr>
          <p:cNvPr id="4" name="Date Placeholder 3">
            <a:extLst>
              <a:ext uri="{FF2B5EF4-FFF2-40B4-BE49-F238E27FC236}">
                <a16:creationId xmlns:a16="http://schemas.microsoft.com/office/drawing/2014/main" id="{68A6C730-1737-4F40-A668-84B295E658E1}"/>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6C330A1-126F-4EF0-A0A3-77ED314C41CA}"/>
              </a:ext>
            </a:extLst>
          </p:cNvPr>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Footer Placeholder 5">
            <a:extLst>
              <a:ext uri="{FF2B5EF4-FFF2-40B4-BE49-F238E27FC236}">
                <a16:creationId xmlns:a16="http://schemas.microsoft.com/office/drawing/2014/main" id="{C5C8A07B-76B3-4ACB-AD0D-3562C5EFCEF8}"/>
              </a:ext>
            </a:extLst>
          </p:cNvPr>
          <p:cNvSpPr>
            <a:spLocks noGrp="1"/>
          </p:cNvSpPr>
          <p:nvPr>
            <p:ph type="ftr" sz="quarter" idx="13"/>
          </p:nvPr>
        </p:nvSpPr>
        <p:spPr/>
        <p:txBody>
          <a:bodyPr/>
          <a:lstStyle/>
          <a:p>
            <a:endParaRPr lang="en-US" dirty="0">
              <a:solidFill>
                <a:srgbClr val="003865"/>
              </a:solidFill>
            </a:endParaRPr>
          </a:p>
        </p:txBody>
      </p:sp>
      <p:pic>
        <p:nvPicPr>
          <p:cNvPr id="8" name="Graphic 7" descr="Schoolhouse">
            <a:extLst>
              <a:ext uri="{FF2B5EF4-FFF2-40B4-BE49-F238E27FC236}">
                <a16:creationId xmlns:a16="http://schemas.microsoft.com/office/drawing/2014/main" id="{6CC6F053-D1BB-42A8-8311-65C1226401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5784" y="3906748"/>
            <a:ext cx="914400" cy="914400"/>
          </a:xfrm>
          <a:prstGeom prst="rect">
            <a:avLst/>
          </a:prstGeom>
        </p:spPr>
      </p:pic>
    </p:spTree>
    <p:extLst>
      <p:ext uri="{BB962C8B-B14F-4D97-AF65-F5344CB8AC3E}">
        <p14:creationId xmlns:p14="http://schemas.microsoft.com/office/powerpoint/2010/main" val="953336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FY 24 UFARS Finance Code 348 and Lease Levy</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normAutofit/>
          </a:bodyPr>
          <a:lstStyle/>
          <a:p>
            <a:pPr marL="0" indent="0">
              <a:buNone/>
            </a:pPr>
            <a:r>
              <a:rPr lang="en-US" dirty="0"/>
              <a:t>Minnesota Department of Education (MDE) </a:t>
            </a:r>
            <a:r>
              <a:rPr lang="en-US" b="1" dirty="0"/>
              <a:t>will be delaying the implementation of using Finance Code 348 Charter School Building Lease Aid and School District Lease Levy Authority as a validation tool for school district’s lease levy in FY 24</a:t>
            </a:r>
            <a:r>
              <a:rPr lang="en-US" dirty="0"/>
              <a:t>. Currently, an LEA ,may code leases to Finance Code 348. </a:t>
            </a:r>
          </a:p>
          <a:p>
            <a:pPr marL="0" indent="0">
              <a:buNone/>
            </a:pPr>
            <a:r>
              <a:rPr lang="en-US" dirty="0"/>
              <a:t>Please focus on the type of lease the district has and use the correct object codes for the specific leases. Districts can continue to use Finance Code 000 and Finance Code 302 Operating Capital to record the building leases and/or leases submitted through the lease levy system.</a:t>
            </a:r>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34</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176327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FY 24 UFARS Finance Code 348 and Lease Levy</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normAutofit lnSpcReduction="10000"/>
          </a:bodyPr>
          <a:lstStyle/>
          <a:p>
            <a:pPr marL="0" indent="0">
              <a:buNone/>
            </a:pPr>
            <a:r>
              <a:rPr lang="en-US" dirty="0"/>
              <a:t>MDE Division of School Finance staff will be reviewing the following object codes for validation and staff will reach out if there are specific questions.</a:t>
            </a:r>
          </a:p>
          <a:p>
            <a:pPr lvl="0"/>
            <a:r>
              <a:rPr lang="en-US" dirty="0"/>
              <a:t>Object Code 570 Principal on Long-Term Building and/or Land Leases</a:t>
            </a:r>
          </a:p>
          <a:p>
            <a:pPr lvl="0"/>
            <a:r>
              <a:rPr lang="en-US" dirty="0"/>
              <a:t>Object Code 571 Interest on Long-Term Building and/or Land Lease</a:t>
            </a:r>
          </a:p>
          <a:p>
            <a:pPr lvl="0"/>
            <a:r>
              <a:rPr lang="en-US" dirty="0"/>
              <a:t>Object Code 580 Principal on Long-Term Lease or Financed Purchases</a:t>
            </a:r>
          </a:p>
          <a:p>
            <a:pPr lvl="0"/>
            <a:r>
              <a:rPr lang="en-US" dirty="0"/>
              <a:t>Object Code 581 Interest on Long-Term Lease or Financed Purchases</a:t>
            </a:r>
          </a:p>
          <a:p>
            <a:pPr marL="0" indent="0">
              <a:buNone/>
            </a:pPr>
            <a:r>
              <a:rPr lang="en-US" dirty="0"/>
              <a:t>MDE Division of School Finance will continue to review our validation systems for lease levy.</a:t>
            </a:r>
          </a:p>
          <a:p>
            <a:pPr marL="0" indent="0">
              <a:buNone/>
            </a:pPr>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35</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55410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FY 24 UFARS Finance Code 348 and Lease Levy</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a:xfrm>
            <a:off x="667820" y="1825624"/>
            <a:ext cx="10685980" cy="4421063"/>
          </a:xfrm>
        </p:spPr>
        <p:txBody>
          <a:bodyPr>
            <a:normAutofit fontScale="62500" lnSpcReduction="20000"/>
          </a:bodyPr>
          <a:lstStyle/>
          <a:p>
            <a:pPr marL="0" indent="0">
              <a:buNone/>
            </a:pPr>
            <a:r>
              <a:rPr lang="en-US" b="1" dirty="0"/>
              <a:t>348	Charter School Building Lease Aid and </a:t>
            </a:r>
            <a:r>
              <a:rPr lang="en-US" b="1" dirty="0">
                <a:highlight>
                  <a:srgbClr val="FFFF00"/>
                </a:highlight>
              </a:rPr>
              <a:t>School District Lease Levy Authority </a:t>
            </a:r>
            <a:r>
              <a:rPr lang="en-US" b="1" dirty="0"/>
              <a:t>(Fund 01)</a:t>
            </a:r>
          </a:p>
          <a:p>
            <a:pPr marL="0" indent="0">
              <a:buNone/>
            </a:pPr>
            <a:r>
              <a:rPr lang="en-US" dirty="0"/>
              <a:t>Charter Schools should record revenue and expenditures for Charter School Building Lease Aid. When a charter school finds it economically advantageous to rent or lease a building or land for any instructional purpose and it determines that the total operating capital revenue per </a:t>
            </a:r>
            <a:r>
              <a:rPr lang="en-US" u="sng" dirty="0">
                <a:hlinkClick r:id="rId3"/>
              </a:rPr>
              <a:t>Minnesota Statutes 2021, section 126C.10</a:t>
            </a:r>
            <a:r>
              <a:rPr lang="en-US" dirty="0"/>
              <a:t>, subdivision 13, is insufficient for this purpose, it may apply to the commissioner for Building Lease Aid per </a:t>
            </a:r>
            <a:r>
              <a:rPr lang="en-US" u="sng" dirty="0">
                <a:hlinkClick r:id="rId4"/>
              </a:rPr>
              <a:t>Minnesota Statutes 2021, section 124E.22</a:t>
            </a:r>
            <a:r>
              <a:rPr lang="en-US" dirty="0"/>
              <a:t>.</a:t>
            </a:r>
          </a:p>
          <a:p>
            <a:pPr marL="0" indent="0">
              <a:buNone/>
            </a:pPr>
            <a:r>
              <a:rPr lang="en-US" b="1" dirty="0"/>
              <a:t>School district</a:t>
            </a:r>
            <a:r>
              <a:rPr lang="en-US" dirty="0"/>
              <a:t> types 01, 02 or 03 can record revenue and expenditures for lease levy authority in this code for expenditures to lease a building or parcel of land for instructional purposes only. Instructional purposes means that it relates to the current academic curriculum. Curriculum may include but is not limited to sports fields/venues utilized during physical education, additional classroom space for increased student population, facilities that meet academic curriculum requirements not found in their current facilities (i.e. computer or science and technology labs).  School district building lease aid should not be used for facilities or land that is outside of the current academic curriculum. Facilities that fall under this classification are lighted sports fields or facilities used solely outside of normal operating hours, graduation venues, student and/or employee parking, etc. should be coded to any other appropriate finance codes.</a:t>
            </a:r>
          </a:p>
          <a:p>
            <a:pPr marL="0" indent="0">
              <a:buNone/>
            </a:pPr>
            <a:r>
              <a:rPr lang="en-US" dirty="0"/>
              <a:t>This finance code must be used only with Program Code 850.</a:t>
            </a:r>
          </a:p>
          <a:p>
            <a:pPr marL="0" indent="0">
              <a:buNone/>
            </a:pPr>
            <a:r>
              <a:rPr lang="en-US" i="1" dirty="0"/>
              <a:t>Payment Description – 01F348 BLDGLEASE AID FY</a:t>
            </a:r>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36</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11261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FY 24 UFARS Finance Code 348 Accounting Treatment</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normAutofit fontScale="77500" lnSpcReduction="20000"/>
          </a:bodyPr>
          <a:lstStyle/>
          <a:p>
            <a:pPr marL="0" indent="0">
              <a:buNone/>
            </a:pPr>
            <a:r>
              <a:rPr lang="en-US" b="1" dirty="0"/>
              <a:t>Updated Accounting treatment for when a school district levies for a building lease on behalf of another LEA. </a:t>
            </a:r>
            <a:r>
              <a:rPr lang="en-US" dirty="0"/>
              <a:t> </a:t>
            </a:r>
          </a:p>
          <a:p>
            <a:pPr marL="457200" lvl="0" indent="-457200">
              <a:buFont typeface="+mj-lt"/>
              <a:buAutoNum type="arabicPeriod"/>
            </a:pPr>
            <a:r>
              <a:rPr lang="en-US" dirty="0"/>
              <a:t>The district should code the revenue to 01-005-850-</a:t>
            </a:r>
            <a:r>
              <a:rPr lang="en-US" b="1" dirty="0"/>
              <a:t>348</a:t>
            </a:r>
            <a:r>
              <a:rPr lang="en-US" dirty="0"/>
              <a:t>-001-000 or 01-005-850-</a:t>
            </a:r>
            <a:r>
              <a:rPr lang="en-US" b="1" dirty="0"/>
              <a:t>302</a:t>
            </a:r>
            <a:r>
              <a:rPr lang="en-US" dirty="0"/>
              <a:t>-001-000 or 01-005-850-</a:t>
            </a:r>
            <a:r>
              <a:rPr lang="en-US" b="1" dirty="0"/>
              <a:t>000</a:t>
            </a:r>
            <a:r>
              <a:rPr lang="en-US" dirty="0"/>
              <a:t>-</a:t>
            </a:r>
            <a:r>
              <a:rPr lang="en-US" b="1" dirty="0"/>
              <a:t>001</a:t>
            </a:r>
            <a:r>
              <a:rPr lang="en-US" dirty="0"/>
              <a:t>-000.</a:t>
            </a:r>
          </a:p>
          <a:p>
            <a:pPr marL="457200" lvl="0" indent="-457200">
              <a:buFont typeface="+mj-lt"/>
              <a:buAutoNum type="arabicPeriod"/>
            </a:pPr>
            <a:r>
              <a:rPr lang="en-US" dirty="0"/>
              <a:t>The Cooperative, intermediate or education district should invoice the District for the portion owed the cooperative, intermediate or education district. </a:t>
            </a:r>
          </a:p>
          <a:p>
            <a:pPr marL="457200" lvl="0" indent="-457200">
              <a:buFont typeface="+mj-lt"/>
              <a:buAutoNum type="arabicPeriod"/>
            </a:pPr>
            <a:r>
              <a:rPr lang="en-US" dirty="0"/>
              <a:t>The District should code the cooperative, intermediate or education district invoice to the same finance code as the revenue was reported in step one above: 01-005-850-</a:t>
            </a:r>
            <a:r>
              <a:rPr lang="en-US" b="1" dirty="0"/>
              <a:t>348-</a:t>
            </a:r>
            <a:r>
              <a:rPr lang="en-US" dirty="0"/>
              <a:t>570/571-000 or 01-005-850-</a:t>
            </a:r>
            <a:r>
              <a:rPr lang="en-US" b="1" dirty="0"/>
              <a:t>302</a:t>
            </a:r>
            <a:r>
              <a:rPr lang="en-US" dirty="0"/>
              <a:t>-570/571-000 or 01-005-850-</a:t>
            </a:r>
            <a:r>
              <a:rPr lang="en-US" b="1" dirty="0"/>
              <a:t>000</a:t>
            </a:r>
            <a:r>
              <a:rPr lang="en-US" dirty="0"/>
              <a:t>-570/571-000.</a:t>
            </a:r>
          </a:p>
          <a:p>
            <a:pPr marL="457200" lvl="0" indent="-457200">
              <a:buFont typeface="+mj-lt"/>
              <a:buAutoNum type="arabicPeriod"/>
            </a:pPr>
            <a:r>
              <a:rPr lang="en-US" dirty="0"/>
              <a:t>The cooperative, intermediate or education district should code the revenue to Finance Code</a:t>
            </a:r>
            <a:r>
              <a:rPr lang="en-US" b="1" dirty="0"/>
              <a:t> 000  </a:t>
            </a:r>
            <a:r>
              <a:rPr lang="en-US" dirty="0"/>
              <a:t>with</a:t>
            </a:r>
            <a:r>
              <a:rPr lang="en-US" b="1" dirty="0"/>
              <a:t> </a:t>
            </a:r>
            <a:r>
              <a:rPr lang="en-US" dirty="0"/>
              <a:t>Source</a:t>
            </a:r>
            <a:r>
              <a:rPr lang="en-US" b="1" dirty="0"/>
              <a:t> </a:t>
            </a:r>
            <a:r>
              <a:rPr lang="en-US" dirty="0"/>
              <a:t>Code 021. If the cooperative, intermediate or education districts have expenditures for the building lease, they should use Finance Code </a:t>
            </a:r>
            <a:r>
              <a:rPr lang="en-US" b="1" dirty="0"/>
              <a:t>000</a:t>
            </a:r>
            <a:r>
              <a:rPr lang="en-US" dirty="0"/>
              <a:t> with the appropriate object codes.</a:t>
            </a:r>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37</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3105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LTFM Updates</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normAutofit fontScale="92500"/>
          </a:bodyPr>
          <a:lstStyle/>
          <a:p>
            <a:pPr marL="0" indent="0">
              <a:buNone/>
            </a:pPr>
            <a:r>
              <a:rPr lang="en-US" b="1" dirty="0"/>
              <a:t>The following paragraph has been added in the FY 23 UFARS Program Code chapter above Program Code 865:</a:t>
            </a:r>
            <a:endParaRPr lang="en-US" dirty="0"/>
          </a:p>
          <a:p>
            <a:pPr marL="0" indent="0">
              <a:buNone/>
            </a:pPr>
            <a:r>
              <a:rPr lang="en-US" b="1" dirty="0"/>
              <a:t>Long-Term Facilities Maintenance (LTFM) Program Codes 865, 866, 867 and 868</a:t>
            </a:r>
          </a:p>
          <a:p>
            <a:pPr marL="0" indent="0">
              <a:buNone/>
            </a:pPr>
            <a:r>
              <a:rPr lang="en-US" b="1" dirty="0"/>
              <a:t>Note</a:t>
            </a:r>
            <a:r>
              <a:rPr lang="en-US" dirty="0"/>
              <a:t>: Finance Codes 347, 349, 352, 355, 358, 363, 366-370 and 379-384 are used for LTFM expenditures and revenues. All projects funded by the LTFM aid and levy must be restricted/reserved in Balance Sheet Code 467 and expensed in the General Fund (01). See Source Code 317 Long-Term Facilities Maintenance and State Aid and Source Code 001 Property Tax Levy – General Fund 01 for revenue recording. A revenue transfer, equal to the total expenditures, is required for all expenditure activity in the Construction Fund (06).</a:t>
            </a:r>
          </a:p>
          <a:p>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38</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62049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LTFM Updates</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normAutofit fontScale="77500" lnSpcReduction="20000"/>
          </a:bodyPr>
          <a:lstStyle/>
          <a:p>
            <a:pPr marL="0" indent="0">
              <a:buNone/>
            </a:pPr>
            <a:r>
              <a:rPr lang="en-US" b="1" dirty="0"/>
              <a:t>Program Code 865 Long-Term Facilities Maintenance (LTFM) Projects per Site, Per Year – Excluding Costs in Program Codes 866, 867 and 868 (Fund 01 </a:t>
            </a:r>
            <a:r>
              <a:rPr lang="en-US" b="1" strike="sngStrike" dirty="0"/>
              <a:t>and 06)</a:t>
            </a:r>
            <a:endParaRPr lang="en-US" dirty="0"/>
          </a:p>
          <a:p>
            <a:pPr marL="0" indent="0">
              <a:buNone/>
            </a:pPr>
            <a:r>
              <a:rPr lang="en-US" dirty="0"/>
              <a:t>Record costs for LTFM projects not included in Program Codes 866, 867 or 868, which includes projects less than $100,000 in all LTFM Finance Codes and includes Health and Safety and Deferred Maintenance projects costing less than $2,000,000 per site, per year. See the note above Program Code 865 for the LTFM Finance Code list and accounting treatment instructions.</a:t>
            </a:r>
          </a:p>
          <a:p>
            <a:pPr marL="0" indent="0">
              <a:buNone/>
            </a:pPr>
            <a:r>
              <a:rPr lang="en-US" dirty="0"/>
              <a:t>See Program Code 866 for pay-as-you-go projects costing $100,000 to $1,999,999 per site, per year for Finance Codes 358 – Asbestos, 363 – Fire Safety and 366 – Indoor Air Quality. See Program Code 867 for projects that are bond financed. See Program Code 868 for all projects costing $2,000,000 or more per site, per year that are financed on a pay-as-you-go basis, but not included in Program Code 866. For more information regarding Long-Term Facilities Maintenance please see Minnesota Statutes 2021, section 123B.595.</a:t>
            </a:r>
          </a:p>
          <a:p>
            <a:pPr marL="0" indent="0">
              <a:buNone/>
            </a:pPr>
            <a:r>
              <a:rPr lang="en-US" b="1" dirty="0">
                <a:highlight>
                  <a:srgbClr val="FFFF00"/>
                </a:highlight>
              </a:rPr>
              <a:t>Note: This change is effective for FY 24, but the rest of the LTFM changes were effective FY 23.</a:t>
            </a:r>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39</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72824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E7AE-2F9B-4831-A444-52556CF7FE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88315A-55B9-404F-AD9C-F0134F5A0666}"/>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600" dirty="0"/>
              <a:t>FY 24 UFARS Updates</a:t>
            </a:r>
          </a:p>
        </p:txBody>
      </p:sp>
      <p:sp>
        <p:nvSpPr>
          <p:cNvPr id="4" name="Date Placeholder 3">
            <a:extLst>
              <a:ext uri="{FF2B5EF4-FFF2-40B4-BE49-F238E27FC236}">
                <a16:creationId xmlns:a16="http://schemas.microsoft.com/office/drawing/2014/main" id="{B2A74A3A-4A76-42BB-9F31-148D6FF131B6}"/>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A44B7D55-2657-4A80-8D48-1F6BE45EA2CC}"/>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6" name="Footer Placeholder 5">
            <a:extLst>
              <a:ext uri="{FF2B5EF4-FFF2-40B4-BE49-F238E27FC236}">
                <a16:creationId xmlns:a16="http://schemas.microsoft.com/office/drawing/2014/main" id="{25FEF5CE-C2E4-4DCB-B2DF-71741B531E5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775410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LTFM Updates</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normAutofit/>
          </a:bodyPr>
          <a:lstStyle/>
          <a:p>
            <a:pPr marL="0" indent="0">
              <a:buNone/>
            </a:pPr>
            <a:r>
              <a:rPr lang="en-US" b="1" dirty="0"/>
              <a:t>Program Code 866 Long-Term Facilities Maintenance (LTFM) Projects per Site, per Year – $100,000-$1,999,999.99 for Finance Codes 358, 363 and 366 (Fund 01 </a:t>
            </a:r>
            <a:r>
              <a:rPr lang="en-US" b="1" strike="sngStrike" dirty="0"/>
              <a:t>and 06)</a:t>
            </a:r>
            <a:endParaRPr lang="en-US" dirty="0"/>
          </a:p>
          <a:p>
            <a:pPr marL="0" indent="0">
              <a:buNone/>
            </a:pPr>
            <a:r>
              <a:rPr lang="en-US" dirty="0"/>
              <a:t>Record costs for LTFM pay-as-you go projects for ONLY Finance Codes 358, 363 and 366 (Asbestos, Fire Safety and Indoor Air Quality) that are $100,000 or more per site, per year up to $1,999,999.99. Use Program Code 867 for all LTFM projects that are bond financed. Use Program Code 868 for LTFM Projects that are $2,000,000 or more and financed by pay-as-you-go for all other LTFM finance codes.</a:t>
            </a:r>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13650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LTFM Updates</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lstStyle/>
          <a:p>
            <a:pPr marL="0" indent="0">
              <a:buNone/>
            </a:pPr>
            <a:r>
              <a:rPr lang="en-US" b="1" dirty="0"/>
              <a:t>Program Code 867 Long-Term Facilities Maintenance (LTFM) Projects per Site, per Year that are Bond Financed (Fund 06)</a:t>
            </a:r>
            <a:endParaRPr lang="en-US" dirty="0"/>
          </a:p>
          <a:p>
            <a:pPr marL="0" indent="0">
              <a:buNone/>
            </a:pPr>
            <a:r>
              <a:rPr lang="en-US" dirty="0"/>
              <a:t>This Program Code can only be used with Fund 06, Building Construction Fund, for projects that are bond financed. Use Program Code 868 for LTFM projects that are $2,000,000 or more per site, per year and financed on a pay-as-you-go basis.</a:t>
            </a:r>
          </a:p>
          <a:p>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41</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963893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LTFM Updates</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p:txBody>
          <a:bodyPr/>
          <a:lstStyle/>
          <a:p>
            <a:pPr marL="0" indent="0">
              <a:buNone/>
            </a:pPr>
            <a:r>
              <a:rPr lang="en-US" b="1" dirty="0"/>
              <a:t>868 Long-Term Facilities Maintenance (LTFM) Projects per Site, per Year that are $2,000,000 or More and Financed on a Pay-As-You-Go Basis (Fund 06)</a:t>
            </a:r>
            <a:endParaRPr lang="en-US" dirty="0"/>
          </a:p>
          <a:p>
            <a:pPr marL="0" indent="0">
              <a:buNone/>
            </a:pPr>
            <a:r>
              <a:rPr lang="en-US" dirty="0"/>
              <a:t>This Program Code can only be used with Fund 06, Building Construction Fund, for projects that are $2,000,000 or more per site and financed on a pay-as-you-go basis. Use Program Code 867 for LTFM projects that are bond financed.</a:t>
            </a:r>
          </a:p>
          <a:p>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42</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25858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E7AE-2F9B-4831-A444-52556CF7FE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88315A-55B9-404F-AD9C-F0134F5A0666}"/>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600" dirty="0"/>
              <a:t>UFARS Coding Guidance</a:t>
            </a:r>
          </a:p>
        </p:txBody>
      </p:sp>
      <p:sp>
        <p:nvSpPr>
          <p:cNvPr id="4" name="Date Placeholder 3">
            <a:extLst>
              <a:ext uri="{FF2B5EF4-FFF2-40B4-BE49-F238E27FC236}">
                <a16:creationId xmlns:a16="http://schemas.microsoft.com/office/drawing/2014/main" id="{B2A74A3A-4A76-42BB-9F31-148D6FF131B6}"/>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A44B7D55-2657-4A80-8D48-1F6BE45EA2CC}"/>
              </a:ext>
            </a:extLst>
          </p:cNvPr>
          <p:cNvSpPr>
            <a:spLocks noGrp="1"/>
          </p:cNvSpPr>
          <p:nvPr>
            <p:ph type="sldNum" sz="quarter" idx="12"/>
          </p:nvPr>
        </p:nvSpPr>
        <p:spPr/>
        <p:txBody>
          <a:bodyPr/>
          <a:lstStyle/>
          <a:p>
            <a:fld id="{48F63A3B-78C7-47BE-AE5E-E10140E04643}" type="slidenum">
              <a:rPr lang="en-US" smtClean="0"/>
              <a:t>43</a:t>
            </a:fld>
            <a:endParaRPr lang="en-US" dirty="0"/>
          </a:p>
        </p:txBody>
      </p:sp>
      <p:sp>
        <p:nvSpPr>
          <p:cNvPr id="6" name="Footer Placeholder 5">
            <a:extLst>
              <a:ext uri="{FF2B5EF4-FFF2-40B4-BE49-F238E27FC236}">
                <a16:creationId xmlns:a16="http://schemas.microsoft.com/office/drawing/2014/main" id="{25FEF5CE-C2E4-4DCB-B2DF-71741B531E5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138477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Grants</a:t>
            </a:r>
          </a:p>
        </p:txBody>
      </p:sp>
      <p:sp>
        <p:nvSpPr>
          <p:cNvPr id="3" name="Content Placeholder 2"/>
          <p:cNvSpPr>
            <a:spLocks noGrp="1"/>
          </p:cNvSpPr>
          <p:nvPr>
            <p:ph idx="1"/>
          </p:nvPr>
        </p:nvSpPr>
        <p:spPr/>
        <p:txBody>
          <a:bodyPr>
            <a:normAutofit/>
          </a:bodyPr>
          <a:lstStyle/>
          <a:p>
            <a:pPr marL="0" indent="0">
              <a:buNone/>
            </a:pPr>
            <a:r>
              <a:rPr lang="en-US" b="1" dirty="0"/>
              <a:t>State Grants that do not have a specific finance code should be coded to Finance Code 000.</a:t>
            </a:r>
          </a:p>
          <a:p>
            <a:pPr marL="0" indent="0">
              <a:buNone/>
            </a:pPr>
            <a:r>
              <a:rPr lang="en-US" b="1" dirty="0"/>
              <a:t>LEAs may choose to use crosswalks for the expenditures.</a:t>
            </a:r>
          </a:p>
          <a:p>
            <a:pPr marL="0" indent="0">
              <a:buNone/>
            </a:pPr>
            <a:r>
              <a:rPr lang="en-US" b="1" dirty="0"/>
              <a:t>Please use Source Code 369 Other Revenue from Other State Agencies or Source Code 370 Other Revenue from Minnesota Dept. of Education for the revenue.</a:t>
            </a:r>
          </a:p>
          <a:p>
            <a:pPr marL="0" indent="0">
              <a:buNone/>
            </a:pPr>
            <a:endParaRPr lang="en-US" b="1"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44</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083135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0451-2FE3-4B73-BCB6-862B5E71BCD5}"/>
              </a:ext>
            </a:extLst>
          </p:cNvPr>
          <p:cNvSpPr>
            <a:spLocks noGrp="1"/>
          </p:cNvSpPr>
          <p:nvPr>
            <p:ph type="title"/>
          </p:nvPr>
        </p:nvSpPr>
        <p:spPr/>
        <p:txBody>
          <a:bodyPr/>
          <a:lstStyle/>
          <a:p>
            <a:r>
              <a:rPr lang="en-US" dirty="0"/>
              <a:t>Nonpublic Expenditures</a:t>
            </a:r>
          </a:p>
        </p:txBody>
      </p:sp>
      <p:sp>
        <p:nvSpPr>
          <p:cNvPr id="3" name="Content Placeholder 2">
            <a:extLst>
              <a:ext uri="{FF2B5EF4-FFF2-40B4-BE49-F238E27FC236}">
                <a16:creationId xmlns:a16="http://schemas.microsoft.com/office/drawing/2014/main" id="{3E6CC43E-BD6F-4E29-AA5B-EBC8025B1A59}"/>
              </a:ext>
            </a:extLst>
          </p:cNvPr>
          <p:cNvSpPr>
            <a:spLocks noGrp="1"/>
          </p:cNvSpPr>
          <p:nvPr>
            <p:ph idx="1"/>
          </p:nvPr>
        </p:nvSpPr>
        <p:spPr/>
        <p:txBody>
          <a:bodyPr/>
          <a:lstStyle/>
          <a:p>
            <a:pPr marL="0" indent="0">
              <a:buNone/>
            </a:pPr>
            <a:r>
              <a:rPr lang="en-US" sz="2800" dirty="0"/>
              <a:t>To calculate nonpublic revenues accurately, the districts need to code the expenditures in the following manner:</a:t>
            </a:r>
          </a:p>
          <a:p>
            <a:r>
              <a:rPr lang="en-US" sz="2800" dirty="0"/>
              <a:t>to the appropriate MDE ORG site code; and</a:t>
            </a:r>
          </a:p>
          <a:p>
            <a:r>
              <a:rPr lang="en-US" sz="2800" dirty="0"/>
              <a:t>the appropriate program code, i.e. 203 Education – Elementary General versus 211 Education – Secondary General.</a:t>
            </a:r>
          </a:p>
        </p:txBody>
      </p:sp>
      <p:sp>
        <p:nvSpPr>
          <p:cNvPr id="4" name="Date Placeholder 3">
            <a:extLst>
              <a:ext uri="{FF2B5EF4-FFF2-40B4-BE49-F238E27FC236}">
                <a16:creationId xmlns:a16="http://schemas.microsoft.com/office/drawing/2014/main" id="{6CE464BC-2743-4584-9ACE-086624900952}"/>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5131E1D5-B2E4-4466-AEB3-EEC2A1A3B301}"/>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6" name="Footer Placeholder 5">
            <a:extLst>
              <a:ext uri="{FF2B5EF4-FFF2-40B4-BE49-F238E27FC236}">
                <a16:creationId xmlns:a16="http://schemas.microsoft.com/office/drawing/2014/main" id="{6EB2B09A-F12E-481C-B5A5-CD88DB264337}"/>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661548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0451-2FE3-4B73-BCB6-862B5E71BCD5}"/>
              </a:ext>
            </a:extLst>
          </p:cNvPr>
          <p:cNvSpPr>
            <a:spLocks noGrp="1"/>
          </p:cNvSpPr>
          <p:nvPr>
            <p:ph type="title"/>
          </p:nvPr>
        </p:nvSpPr>
        <p:spPr/>
        <p:txBody>
          <a:bodyPr/>
          <a:lstStyle/>
          <a:p>
            <a:r>
              <a:rPr lang="en-US" dirty="0"/>
              <a:t>Fund 20 Internal Service Expenditures</a:t>
            </a:r>
          </a:p>
        </p:txBody>
      </p:sp>
      <p:sp>
        <p:nvSpPr>
          <p:cNvPr id="3" name="Content Placeholder 2">
            <a:extLst>
              <a:ext uri="{FF2B5EF4-FFF2-40B4-BE49-F238E27FC236}">
                <a16:creationId xmlns:a16="http://schemas.microsoft.com/office/drawing/2014/main" id="{3E6CC43E-BD6F-4E29-AA5B-EBC8025B1A59}"/>
              </a:ext>
            </a:extLst>
          </p:cNvPr>
          <p:cNvSpPr>
            <a:spLocks noGrp="1"/>
          </p:cNvSpPr>
          <p:nvPr>
            <p:ph idx="1"/>
          </p:nvPr>
        </p:nvSpPr>
        <p:spPr/>
        <p:txBody>
          <a:bodyPr/>
          <a:lstStyle/>
          <a:p>
            <a:pPr marL="0" indent="0">
              <a:buNone/>
            </a:pPr>
            <a:r>
              <a:rPr lang="en-US" dirty="0"/>
              <a:t>Due to the warnings for Object Code 899 on the UFARS Turnaround Reports, we discovered there was an issue with self insurance object codes.</a:t>
            </a:r>
          </a:p>
          <a:p>
            <a:pPr marL="0" indent="0">
              <a:buNone/>
            </a:pPr>
            <a:r>
              <a:rPr lang="en-US" sz="2800" dirty="0"/>
              <a:t>For Fund 20 Internal Service Fund insurance claims use Object Code 220 Health Insurance or Object Code 235 Dental Insurance. </a:t>
            </a:r>
          </a:p>
          <a:p>
            <a:pPr marL="0" indent="0">
              <a:buNone/>
            </a:pPr>
            <a:r>
              <a:rPr lang="en-US" sz="2800" dirty="0"/>
              <a:t>We have reviewed and updated Object Codes 220 and 235 to include claims paid.</a:t>
            </a:r>
          </a:p>
          <a:p>
            <a:pPr marL="0" indent="0">
              <a:buNone/>
            </a:pPr>
            <a:endParaRPr lang="en-US" sz="2800" dirty="0"/>
          </a:p>
        </p:txBody>
      </p:sp>
      <p:sp>
        <p:nvSpPr>
          <p:cNvPr id="4" name="Date Placeholder 3">
            <a:extLst>
              <a:ext uri="{FF2B5EF4-FFF2-40B4-BE49-F238E27FC236}">
                <a16:creationId xmlns:a16="http://schemas.microsoft.com/office/drawing/2014/main" id="{6CE464BC-2743-4584-9ACE-086624900952}"/>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5131E1D5-B2E4-4466-AEB3-EEC2A1A3B301}"/>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6" name="Footer Placeholder 5">
            <a:extLst>
              <a:ext uri="{FF2B5EF4-FFF2-40B4-BE49-F238E27FC236}">
                <a16:creationId xmlns:a16="http://schemas.microsoft.com/office/drawing/2014/main" id="{6EB2B09A-F12E-481C-B5A5-CD88DB264337}"/>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840743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C962-16DC-4F1F-B250-D4127AF05AC7}"/>
              </a:ext>
            </a:extLst>
          </p:cNvPr>
          <p:cNvSpPr>
            <a:spLocks noGrp="1"/>
          </p:cNvSpPr>
          <p:nvPr>
            <p:ph type="title"/>
          </p:nvPr>
        </p:nvSpPr>
        <p:spPr/>
        <p:txBody>
          <a:bodyPr/>
          <a:lstStyle/>
          <a:p>
            <a:r>
              <a:rPr lang="en-US" dirty="0"/>
              <a:t>ECSE Expenditures</a:t>
            </a:r>
          </a:p>
        </p:txBody>
      </p:sp>
      <p:sp>
        <p:nvSpPr>
          <p:cNvPr id="3" name="Content Placeholder 2">
            <a:extLst>
              <a:ext uri="{FF2B5EF4-FFF2-40B4-BE49-F238E27FC236}">
                <a16:creationId xmlns:a16="http://schemas.microsoft.com/office/drawing/2014/main" id="{CE81B427-9296-431B-BCD0-CFCF81BB676E}"/>
              </a:ext>
            </a:extLst>
          </p:cNvPr>
          <p:cNvSpPr>
            <a:spLocks noGrp="1"/>
          </p:cNvSpPr>
          <p:nvPr>
            <p:ph idx="1"/>
          </p:nvPr>
        </p:nvSpPr>
        <p:spPr/>
        <p:txBody>
          <a:bodyPr/>
          <a:lstStyle/>
          <a:p>
            <a:pPr marL="0" indent="0">
              <a:buNone/>
            </a:pPr>
            <a:r>
              <a:rPr lang="en-US" dirty="0"/>
              <a:t>For ECSE expenditures, Paul Ferrin recommends the following for paying the slot fee for school readiness programs. When an LEA’s IEP places students into these programs, the LEA is able to report the educational time in MARSS under grade level EC to generate ADM/Gen Ed revenue. </a:t>
            </a:r>
          </a:p>
          <a:p>
            <a:pPr marL="0" indent="0">
              <a:buNone/>
            </a:pPr>
            <a:r>
              <a:rPr lang="en-US" dirty="0"/>
              <a:t>LEAs should use Finance Code 000, since this is a Gen Ed cost. The LEAs can use Program Code 400 General Special Education or 412 Developmentally Delayed Education since the Finance Code is 000 and the cost is not eligible for Special Education reimbursement. As for the object code LEAs can use Object Code 305, 390 or 393. </a:t>
            </a:r>
          </a:p>
          <a:p>
            <a:endParaRPr lang="en-US" dirty="0"/>
          </a:p>
        </p:txBody>
      </p:sp>
      <p:sp>
        <p:nvSpPr>
          <p:cNvPr id="4" name="Date Placeholder 3">
            <a:extLst>
              <a:ext uri="{FF2B5EF4-FFF2-40B4-BE49-F238E27FC236}">
                <a16:creationId xmlns:a16="http://schemas.microsoft.com/office/drawing/2014/main" id="{F28F8A10-58CF-4FE2-801B-491EBF5B6EB9}"/>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E643504C-1056-4566-82FF-F24B23EB5DDB}"/>
              </a:ext>
            </a:extLst>
          </p:cNvPr>
          <p:cNvSpPr>
            <a:spLocks noGrp="1"/>
          </p:cNvSpPr>
          <p:nvPr>
            <p:ph type="sldNum" sz="quarter" idx="12"/>
          </p:nvPr>
        </p:nvSpPr>
        <p:spPr/>
        <p:txBody>
          <a:bodyPr/>
          <a:lstStyle/>
          <a:p>
            <a:fld id="{48F63A3B-78C7-47BE-AE5E-E10140E04643}" type="slidenum">
              <a:rPr lang="en-US" smtClean="0"/>
              <a:t>47</a:t>
            </a:fld>
            <a:endParaRPr lang="en-US" dirty="0"/>
          </a:p>
        </p:txBody>
      </p:sp>
      <p:sp>
        <p:nvSpPr>
          <p:cNvPr id="6" name="Footer Placeholder 5">
            <a:extLst>
              <a:ext uri="{FF2B5EF4-FFF2-40B4-BE49-F238E27FC236}">
                <a16:creationId xmlns:a16="http://schemas.microsoft.com/office/drawing/2014/main" id="{304CFE4B-34B2-48B7-9304-8DDD85C630FC}"/>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941215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Finance Code 337 Early Learning Scholarships Program- Pathway II and/or Finance Code 338 Early Learning Scholarships Program- Pathway I are reimbursement grants. Please ensure that there are expenditures before requesting revenue.</a:t>
            </a:r>
          </a:p>
          <a:p>
            <a:r>
              <a:rPr lang="en-US" dirty="0"/>
              <a:t>There should</a:t>
            </a:r>
            <a:r>
              <a:rPr lang="en-US" b="1" dirty="0"/>
              <a:t> not </a:t>
            </a:r>
            <a:r>
              <a:rPr lang="en-US" dirty="0"/>
              <a:t>be a fund balance for either of these finance codes, as the revenues should be </a:t>
            </a:r>
            <a:r>
              <a:rPr lang="en-US" b="1" dirty="0"/>
              <a:t>less than or equal to</a:t>
            </a:r>
            <a:r>
              <a:rPr lang="en-US" dirty="0"/>
              <a:t> the expenditures.</a:t>
            </a:r>
          </a:p>
          <a:p>
            <a:r>
              <a:rPr lang="en-US" dirty="0"/>
              <a:t>For Early Learning questions, please contact </a:t>
            </a:r>
            <a:r>
              <a:rPr lang="en-US" dirty="0">
                <a:hlinkClick r:id="rId3"/>
              </a:rPr>
              <a:t>MDE.ELS@state.mn.us</a:t>
            </a:r>
            <a:endParaRPr lang="en-US" dirty="0"/>
          </a:p>
          <a:p>
            <a:r>
              <a:rPr lang="en-US" dirty="0"/>
              <a:t>For UFARS questions, please contact </a:t>
            </a:r>
            <a:r>
              <a:rPr lang="en-US" sz="2800" dirty="0">
                <a:solidFill>
                  <a:srgbClr val="003865"/>
                </a:solidFill>
                <a:cs typeface="Arial" charset="0"/>
                <a:hlinkClick r:id="rId4"/>
              </a:rPr>
              <a:t>mde.ufars-accounting@state.mn.us</a:t>
            </a:r>
            <a:endParaRPr lang="en-US" dirty="0"/>
          </a:p>
          <a:p>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48</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
        <p:nvSpPr>
          <p:cNvPr id="8" name="Title 7">
            <a:extLst>
              <a:ext uri="{FF2B5EF4-FFF2-40B4-BE49-F238E27FC236}">
                <a16:creationId xmlns:a16="http://schemas.microsoft.com/office/drawing/2014/main" id="{CD47933D-B065-4FF2-9298-2A8D11C57B76}"/>
              </a:ext>
            </a:extLst>
          </p:cNvPr>
          <p:cNvSpPr>
            <a:spLocks noGrp="1"/>
          </p:cNvSpPr>
          <p:nvPr>
            <p:ph type="title"/>
          </p:nvPr>
        </p:nvSpPr>
        <p:spPr/>
        <p:txBody>
          <a:bodyPr/>
          <a:lstStyle/>
          <a:p>
            <a:r>
              <a:rPr lang="en-US" dirty="0"/>
              <a:t>Early Learning </a:t>
            </a:r>
            <a:r>
              <a:rPr lang="en-US"/>
              <a:t>Scholarship Funds</a:t>
            </a:r>
          </a:p>
        </p:txBody>
      </p:sp>
    </p:spTree>
    <p:extLst>
      <p:ext uri="{BB962C8B-B14F-4D97-AF65-F5344CB8AC3E}">
        <p14:creationId xmlns:p14="http://schemas.microsoft.com/office/powerpoint/2010/main" val="942945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UFARS Early Childhood Screening</a:t>
            </a:r>
          </a:p>
        </p:txBody>
      </p:sp>
      <p:sp>
        <p:nvSpPr>
          <p:cNvPr id="3" name="Content Placeholder 2"/>
          <p:cNvSpPr>
            <a:spLocks noGrp="1"/>
          </p:cNvSpPr>
          <p:nvPr>
            <p:ph idx="1"/>
          </p:nvPr>
        </p:nvSpPr>
        <p:spPr/>
        <p:txBody>
          <a:bodyPr>
            <a:normAutofit/>
          </a:bodyPr>
          <a:lstStyle/>
          <a:p>
            <a:r>
              <a:rPr lang="en-US" dirty="0"/>
              <a:t>The Education Bill that was signed on May 24, 2023 by Governor Walz and included increased funding for Early Childhood Screening. If there is a shortfall in funding, please code the transfer from General Fund as follows:</a:t>
            </a:r>
          </a:p>
          <a:p>
            <a:pPr marL="457200" lvl="1" indent="0">
              <a:buNone/>
            </a:pPr>
            <a:r>
              <a:rPr lang="en-US" dirty="0"/>
              <a:t>01-005-950-XXX-910-000 	$10,000</a:t>
            </a:r>
          </a:p>
          <a:p>
            <a:pPr marL="457200" lvl="1" indent="0">
              <a:buNone/>
            </a:pPr>
            <a:r>
              <a:rPr lang="en-US" dirty="0"/>
              <a:t>04-005-583-354-649-000			$10,000</a:t>
            </a:r>
          </a:p>
          <a:p>
            <a:r>
              <a:rPr lang="en-US" dirty="0"/>
              <a:t>For questions please contact: Margaret Chresand (margaret.chresand@state.mn.us)</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49</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17997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23 MN State Legislation</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lnSpcReduction="10000"/>
          </a:bodyPr>
          <a:lstStyle/>
          <a:p>
            <a:pPr marL="0" indent="0">
              <a:buNone/>
            </a:pPr>
            <a:r>
              <a:rPr lang="en-US" b="1" dirty="0"/>
              <a:t>Unemployment Compensation – Hourly Workers Over the Summer Term</a:t>
            </a:r>
          </a:p>
          <a:p>
            <a:pPr marL="0" indent="0">
              <a:buNone/>
            </a:pPr>
            <a:r>
              <a:rPr lang="en-US" b="1" dirty="0">
                <a:highlight>
                  <a:srgbClr val="FFFF00"/>
                </a:highlight>
              </a:rPr>
              <a:t>New for FY 23 – legislation is effective as of May 28, 2023</a:t>
            </a:r>
          </a:p>
          <a:p>
            <a:pPr marL="0" indent="0">
              <a:buNone/>
            </a:pPr>
            <a:r>
              <a:rPr lang="en-US" b="1" dirty="0">
                <a:highlight>
                  <a:srgbClr val="FFFF00"/>
                </a:highlight>
              </a:rPr>
              <a:t>Object Code 281 Unemployment Compensation – Hourly Workers Over the Summer Term</a:t>
            </a:r>
          </a:p>
          <a:p>
            <a:pPr marL="0" indent="0">
              <a:buNone/>
            </a:pPr>
            <a:r>
              <a:rPr lang="en-US" dirty="0"/>
              <a:t>Include expenditures incurred for unemployment compensation for hourly workers over the summer term. Please use Fund 01, Finance Code 000 with all expenditures related to this object code.</a:t>
            </a:r>
          </a:p>
          <a:p>
            <a:pPr marL="0" indent="0">
              <a:buNone/>
            </a:pPr>
            <a:r>
              <a:rPr lang="en-US" b="1" dirty="0">
                <a:solidFill>
                  <a:srgbClr val="00B050"/>
                </a:solidFill>
              </a:rPr>
              <a:t>*For FY 23 and FY 24 must use Finance Code 000, since the expenditures will be reimbursed through the additional funds created by legislation. </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945370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Funds</a:t>
            </a:r>
          </a:p>
        </p:txBody>
      </p:sp>
      <p:sp>
        <p:nvSpPr>
          <p:cNvPr id="3" name="Content Placeholder 2"/>
          <p:cNvSpPr>
            <a:spLocks noGrp="1"/>
          </p:cNvSpPr>
          <p:nvPr>
            <p:ph idx="1"/>
          </p:nvPr>
        </p:nvSpPr>
        <p:spPr/>
        <p:txBody>
          <a:bodyPr>
            <a:normAutofit lnSpcReduction="10000"/>
          </a:bodyPr>
          <a:lstStyle/>
          <a:p>
            <a:pPr marL="0" indent="0">
              <a:buNone/>
            </a:pPr>
            <a:r>
              <a:rPr lang="en-US" b="1" dirty="0"/>
              <a:t>The Distinct Purposes of ESEA Funds</a:t>
            </a:r>
          </a:p>
          <a:p>
            <a:pPr marL="0" indent="0">
              <a:buNone/>
            </a:pPr>
            <a:r>
              <a:rPr lang="en-US" dirty="0"/>
              <a:t>Federal ESEA Title awards come with the requirement that funds be spent on allowable costs. An allowable cost must “be necessary and reasonable for the performance of the Federal award.” [2 CFR 200.403]</a:t>
            </a:r>
          </a:p>
          <a:p>
            <a:pPr marL="0" indent="0">
              <a:buNone/>
            </a:pPr>
            <a:r>
              <a:rPr lang="en-US" dirty="0"/>
              <a:t>To help understand what is “necessary,” a new </a:t>
            </a:r>
            <a:r>
              <a:rPr lang="en-US" u="sng" dirty="0">
                <a:hlinkClick r:id="rId3"/>
              </a:rPr>
              <a:t>Distinct Purposes of ESEA Title Funds</a:t>
            </a:r>
            <a:r>
              <a:rPr lang="en-US" dirty="0"/>
              <a:t> document has been posted on the </a:t>
            </a:r>
            <a:r>
              <a:rPr lang="en-US" u="sng" dirty="0">
                <a:hlinkClick r:id="rId4"/>
              </a:rPr>
              <a:t>MDE ESEA/Federal Programs</a:t>
            </a:r>
            <a:r>
              <a:rPr lang="en-US" dirty="0"/>
              <a:t> webpage with short summaries of the purpose of each ESEA Title program managed by the MDE Student Access and Opportunity Division. More information about each fund, its purpose, and what is allowable can be found on the </a:t>
            </a:r>
            <a:r>
              <a:rPr lang="en-US" u="sng" dirty="0">
                <a:hlinkClick r:id="rId5"/>
              </a:rPr>
              <a:t>MDE ESEA/Federal Programs</a:t>
            </a:r>
            <a:r>
              <a:rPr lang="en-US" dirty="0"/>
              <a:t> or by contacting the program specialist.</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50</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19016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Funds – SERVS and MEGS</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51</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
        <p:nvSpPr>
          <p:cNvPr id="8" name="Content Placeholder 7">
            <a:extLst>
              <a:ext uri="{FF2B5EF4-FFF2-40B4-BE49-F238E27FC236}">
                <a16:creationId xmlns:a16="http://schemas.microsoft.com/office/drawing/2014/main" id="{E22EE2A2-DE69-47D7-9CBA-2F4B3D9F76DE}"/>
              </a:ext>
            </a:extLst>
          </p:cNvPr>
          <p:cNvSpPr>
            <a:spLocks noGrp="1"/>
          </p:cNvSpPr>
          <p:nvPr>
            <p:ph idx="1"/>
          </p:nvPr>
        </p:nvSpPr>
        <p:spPr/>
        <p:txBody>
          <a:bodyPr>
            <a:normAutofit lnSpcReduction="10000"/>
          </a:bodyPr>
          <a:lstStyle/>
          <a:p>
            <a:pPr marL="0" indent="0">
              <a:buNone/>
            </a:pPr>
            <a:r>
              <a:rPr lang="en-US" b="1" dirty="0"/>
              <a:t>Timeline for ESEA Title Program Applications SY24</a:t>
            </a:r>
          </a:p>
          <a:p>
            <a:pPr marL="0" indent="0">
              <a:buNone/>
            </a:pPr>
            <a:r>
              <a:rPr lang="en-US" dirty="0"/>
              <a:t>The SFY24 timeline for actions in MEGS and SERVS Financial related to ESEA Title program funds under finance codes 401, 406, 414, 417, and 433 is now available on </a:t>
            </a:r>
            <a:r>
              <a:rPr lang="en-US" u="sng" dirty="0">
                <a:highlight>
                  <a:srgbClr val="FFFF00"/>
                </a:highlight>
                <a:hlinkClick r:id="rId3"/>
              </a:rPr>
              <a:t>MDE ESEA Grant Application Tools webpage</a:t>
            </a:r>
            <a:r>
              <a:rPr lang="en-US" dirty="0"/>
              <a:t>. </a:t>
            </a:r>
          </a:p>
          <a:p>
            <a:pPr marL="0" indent="0">
              <a:buNone/>
            </a:pPr>
            <a:r>
              <a:rPr lang="en-US" dirty="0"/>
              <a:t>Local educational agencies (LEAs) are encouraged to compete the actions prior to the due dates listed. Unless otherwise noted, extensions can be requested by emailing </a:t>
            </a:r>
            <a:r>
              <a:rPr lang="en-US" u="sng" dirty="0">
                <a:hlinkClick r:id="rId4"/>
              </a:rPr>
              <a:t>mde.esea@state.mn.us</a:t>
            </a:r>
            <a:r>
              <a:rPr lang="en-US" dirty="0"/>
              <a:t> prior to the given due date. Extensions are not needed for “priority dates.” </a:t>
            </a:r>
          </a:p>
          <a:p>
            <a:pPr marL="0" indent="0">
              <a:buNone/>
            </a:pPr>
            <a:r>
              <a:rPr lang="en-US" dirty="0"/>
              <a:t>Contact </a:t>
            </a:r>
            <a:r>
              <a:rPr lang="en-US" u="sng" dirty="0">
                <a:hlinkClick r:id="rId4"/>
              </a:rPr>
              <a:t>mde.esea@state.mn.us</a:t>
            </a:r>
            <a:r>
              <a:rPr lang="en-US" dirty="0"/>
              <a:t> with questions.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02923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E7AE-2F9B-4831-A444-52556CF7FE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88315A-55B9-404F-AD9C-F0134F5A0666}"/>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600" dirty="0"/>
              <a:t>Food and Nutrition Guidance</a:t>
            </a:r>
          </a:p>
        </p:txBody>
      </p:sp>
      <p:sp>
        <p:nvSpPr>
          <p:cNvPr id="4" name="Date Placeholder 3">
            <a:extLst>
              <a:ext uri="{FF2B5EF4-FFF2-40B4-BE49-F238E27FC236}">
                <a16:creationId xmlns:a16="http://schemas.microsoft.com/office/drawing/2014/main" id="{B2A74A3A-4A76-42BB-9F31-148D6FF131B6}"/>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A44B7D55-2657-4A80-8D48-1F6BE45EA2CC}"/>
              </a:ext>
            </a:extLst>
          </p:cNvPr>
          <p:cNvSpPr>
            <a:spLocks noGrp="1"/>
          </p:cNvSpPr>
          <p:nvPr>
            <p:ph type="sldNum" sz="quarter" idx="12"/>
          </p:nvPr>
        </p:nvSpPr>
        <p:spPr/>
        <p:txBody>
          <a:bodyPr/>
          <a:lstStyle/>
          <a:p>
            <a:fld id="{48F63A3B-78C7-47BE-AE5E-E10140E04643}" type="slidenum">
              <a:rPr lang="en-US" smtClean="0"/>
              <a:t>52</a:t>
            </a:fld>
            <a:endParaRPr lang="en-US" dirty="0"/>
          </a:p>
        </p:txBody>
      </p:sp>
      <p:sp>
        <p:nvSpPr>
          <p:cNvPr id="6" name="Footer Placeholder 5">
            <a:extLst>
              <a:ext uri="{FF2B5EF4-FFF2-40B4-BE49-F238E27FC236}">
                <a16:creationId xmlns:a16="http://schemas.microsoft.com/office/drawing/2014/main" id="{25FEF5CE-C2E4-4DCB-B2DF-71741B531E50}"/>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516846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Food Service Additional State Funding</a:t>
            </a:r>
          </a:p>
        </p:txBody>
      </p:sp>
      <p:sp>
        <p:nvSpPr>
          <p:cNvPr id="3" name="Content Placeholder 2"/>
          <p:cNvSpPr>
            <a:spLocks noGrp="1"/>
          </p:cNvSpPr>
          <p:nvPr>
            <p:ph idx="1"/>
          </p:nvPr>
        </p:nvSpPr>
        <p:spPr>
          <a:xfrm>
            <a:off x="838200" y="1613043"/>
            <a:ext cx="10668856" cy="4563920"/>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solidFill>
                  <a:srgbClr val="78BE21"/>
                </a:solidFill>
              </a:rPr>
              <a:t>In summary, there will not be additional UFARS codes, since UFARS codes already exist for state funded breakfast and lunch.</a:t>
            </a:r>
          </a:p>
          <a:p>
            <a:pPr marL="0" indent="0">
              <a:buNone/>
            </a:pPr>
            <a:r>
              <a:rPr lang="en-US" sz="2400" dirty="0"/>
              <a:t>For questions regarding food and nutrition, please email: </a:t>
            </a:r>
            <a:r>
              <a:rPr lang="en-US" sz="2400" dirty="0">
                <a:hlinkClick r:id="rId3"/>
              </a:rPr>
              <a:t>mde.fns@state.mn.us</a:t>
            </a:r>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53</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7" name="Picture 6">
            <a:extLst>
              <a:ext uri="{FF2B5EF4-FFF2-40B4-BE49-F238E27FC236}">
                <a16:creationId xmlns:a16="http://schemas.microsoft.com/office/drawing/2014/main" id="{FCD313DB-52F4-4689-981F-6F669DE43E78}"/>
              </a:ext>
            </a:extLst>
          </p:cNvPr>
          <p:cNvPicPr>
            <a:picLocks noChangeAspect="1"/>
          </p:cNvPicPr>
          <p:nvPr/>
        </p:nvPicPr>
        <p:blipFill>
          <a:blip r:embed="rId4"/>
          <a:stretch>
            <a:fillRect/>
          </a:stretch>
        </p:blipFill>
        <p:spPr>
          <a:xfrm>
            <a:off x="833990" y="1509962"/>
            <a:ext cx="10909662" cy="3133957"/>
          </a:xfrm>
          <a:prstGeom prst="rect">
            <a:avLst/>
          </a:prstGeom>
        </p:spPr>
      </p:pic>
    </p:spTree>
    <p:extLst>
      <p:ext uri="{BB962C8B-B14F-4D97-AF65-F5344CB8AC3E}">
        <p14:creationId xmlns:p14="http://schemas.microsoft.com/office/powerpoint/2010/main" val="3351862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54</a:t>
            </a:fld>
            <a:endParaRPr lang="en-US" dirty="0"/>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3/27/2024</a:t>
            </a:fld>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b="1" dirty="0"/>
              <a:t>What happens to existing school meal debt with the passing of the Free School Meals bill?</a:t>
            </a:r>
            <a:endParaRPr lang="en-US" dirty="0"/>
          </a:p>
          <a:p>
            <a:r>
              <a:rPr lang="en-US" dirty="0"/>
              <a:t>The passing of this bill does not affect the financial management of money owed to the school nutrition program. The household is still responsible for money owed to the school nutrition program until the unpaid meal charges are considered uncollectable by the district. When that determination is made, the amount then becomes classified as bad debt. </a:t>
            </a:r>
            <a:r>
              <a:rPr lang="en-US" u="sng" dirty="0">
                <a:hlinkClick r:id="rId2"/>
              </a:rPr>
              <a:t>2 CFR § 200.426</a:t>
            </a:r>
            <a:r>
              <a:rPr lang="en-US" dirty="0"/>
              <a:t> Bad debts</a:t>
            </a:r>
          </a:p>
          <a:p>
            <a:r>
              <a:rPr lang="en-US" dirty="0"/>
              <a:t>For more information and accounting treatment for handling delinquent or uncollectable debt, please see the </a:t>
            </a:r>
            <a:r>
              <a:rPr lang="en-US" u="sng" dirty="0">
                <a:hlinkClick r:id="rId3"/>
              </a:rPr>
              <a:t>May 2019 School Business Bulletin #64</a:t>
            </a:r>
            <a:r>
              <a:rPr lang="en-US" dirty="0"/>
              <a:t>.</a:t>
            </a:r>
          </a:p>
          <a:p>
            <a:r>
              <a:rPr lang="en-US" dirty="0"/>
              <a:t>The process is the same for nonpublic schools using the entity’s own financial structure.</a:t>
            </a:r>
          </a:p>
        </p:txBody>
      </p:sp>
      <p:sp>
        <p:nvSpPr>
          <p:cNvPr id="6" name="Title 5"/>
          <p:cNvSpPr>
            <a:spLocks noGrp="1"/>
          </p:cNvSpPr>
          <p:nvPr>
            <p:ph type="title"/>
          </p:nvPr>
        </p:nvSpPr>
        <p:spPr/>
        <p:txBody>
          <a:bodyPr/>
          <a:lstStyle/>
          <a:p>
            <a:r>
              <a:rPr lang="en-US" dirty="0"/>
              <a:t>Minnesota Free School Meals Program</a:t>
            </a:r>
          </a:p>
        </p:txBody>
      </p:sp>
    </p:spTree>
    <p:extLst>
      <p:ext uri="{BB962C8B-B14F-4D97-AF65-F5344CB8AC3E}">
        <p14:creationId xmlns:p14="http://schemas.microsoft.com/office/powerpoint/2010/main" val="3522526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55</a:t>
            </a:fld>
            <a:endParaRPr lang="en-US" dirty="0"/>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3/27/2024</a:t>
            </a:fld>
            <a:endParaRPr lang="en-US" dirty="0"/>
          </a:p>
        </p:txBody>
      </p:sp>
      <p:sp>
        <p:nvSpPr>
          <p:cNvPr id="5" name="Content Placeholder 4"/>
          <p:cNvSpPr>
            <a:spLocks noGrp="1"/>
          </p:cNvSpPr>
          <p:nvPr>
            <p:ph idx="1"/>
          </p:nvPr>
        </p:nvSpPr>
        <p:spPr/>
        <p:txBody>
          <a:bodyPr>
            <a:normAutofit fontScale="92500"/>
          </a:bodyPr>
          <a:lstStyle/>
          <a:p>
            <a:pPr marL="0" indent="0">
              <a:buNone/>
            </a:pPr>
            <a:r>
              <a:rPr lang="en-US" b="1" dirty="0"/>
              <a:t>Do we need to refund the money on meal accounts?</a:t>
            </a:r>
          </a:p>
          <a:p>
            <a:r>
              <a:rPr lang="en-US" dirty="0"/>
              <a:t>If your school/school district will sell a la carte items or second meals next school year, funds can remain on students’ prepaid accounts to pay for these a la carte items. </a:t>
            </a:r>
          </a:p>
          <a:p>
            <a:r>
              <a:rPr lang="en-US" dirty="0"/>
              <a:t>Refunds should be made if an a la carte program will not be available for students to purchase and/or if a parent requests a refund of funds on the account.</a:t>
            </a:r>
          </a:p>
          <a:p>
            <a:r>
              <a:rPr lang="en-US" dirty="0"/>
              <a:t>If the owner of the funds cannot be located, the funds cannot accrue to the district and must be reported as unclaimed property to MN Department of Commerce – Unclaimed Property Division</a:t>
            </a:r>
          </a:p>
          <a:p>
            <a:endParaRPr lang="en-US" dirty="0"/>
          </a:p>
          <a:p>
            <a:endParaRPr lang="en-US" dirty="0"/>
          </a:p>
        </p:txBody>
      </p:sp>
      <p:sp>
        <p:nvSpPr>
          <p:cNvPr id="6" name="Title 5"/>
          <p:cNvSpPr>
            <a:spLocks noGrp="1"/>
          </p:cNvSpPr>
          <p:nvPr>
            <p:ph type="title"/>
          </p:nvPr>
        </p:nvSpPr>
        <p:spPr/>
        <p:txBody>
          <a:bodyPr/>
          <a:lstStyle/>
          <a:p>
            <a:r>
              <a:rPr lang="en-US" dirty="0"/>
              <a:t>Minnesota Free School Meals Program (2)</a:t>
            </a:r>
          </a:p>
        </p:txBody>
      </p:sp>
    </p:spTree>
    <p:extLst>
      <p:ext uri="{BB962C8B-B14F-4D97-AF65-F5344CB8AC3E}">
        <p14:creationId xmlns:p14="http://schemas.microsoft.com/office/powerpoint/2010/main" val="3057885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Farm to School Grants</a:t>
            </a:r>
          </a:p>
        </p:txBody>
      </p:sp>
      <p:sp>
        <p:nvSpPr>
          <p:cNvPr id="3" name="Content Placeholder 2"/>
          <p:cNvSpPr>
            <a:spLocks noGrp="1"/>
          </p:cNvSpPr>
          <p:nvPr>
            <p:ph idx="1"/>
          </p:nvPr>
        </p:nvSpPr>
        <p:spPr>
          <a:xfrm>
            <a:off x="838200" y="1613043"/>
            <a:ext cx="10668856" cy="4563920"/>
          </a:xfrm>
        </p:spPr>
        <p:txBody>
          <a:bodyPr>
            <a:normAutofit/>
          </a:bodyPr>
          <a:lstStyle/>
          <a:p>
            <a:r>
              <a:rPr lang="en-US" dirty="0"/>
              <a:t>The Farm to School Grants are being administered by MDE food service. </a:t>
            </a:r>
          </a:p>
          <a:p>
            <a:r>
              <a:rPr lang="en-US" dirty="0"/>
              <a:t>The AGRI Equipment Grant is funded by </a:t>
            </a:r>
            <a:r>
              <a:rPr lang="en-US" i="1" dirty="0"/>
              <a:t>State</a:t>
            </a:r>
            <a:r>
              <a:rPr lang="en-US" dirty="0"/>
              <a:t> funds (for equipment). Use revenue code 02-XXX-770-701-369-000 and code expenditures to 02-XXX-770-701-5XX-000.</a:t>
            </a:r>
          </a:p>
          <a:p>
            <a:r>
              <a:rPr lang="en-US" dirty="0"/>
              <a:t>The Farm to School First Bite Grant is</a:t>
            </a:r>
            <a:r>
              <a:rPr lang="en-US" i="1" dirty="0"/>
              <a:t> federal</a:t>
            </a:r>
            <a:r>
              <a:rPr lang="en-US" dirty="0"/>
              <a:t> revenue (for food). The revenue code is 02-XXX-770-699-405-000.</a:t>
            </a:r>
          </a:p>
          <a:p>
            <a:r>
              <a:rPr lang="en-US" dirty="0"/>
              <a:t>For the</a:t>
            </a:r>
            <a:r>
              <a:rPr lang="en-US" i="1" dirty="0"/>
              <a:t> federal</a:t>
            </a:r>
            <a:r>
              <a:rPr lang="en-US" dirty="0"/>
              <a:t> expenditures please use codes 02-XXX-770-699-XXX-000.</a:t>
            </a:r>
          </a:p>
          <a:p>
            <a:pPr marL="0" indent="0">
              <a:buNone/>
            </a:pPr>
            <a:r>
              <a:rPr lang="en-US" sz="2400" dirty="0"/>
              <a:t>For questions regarding these grants, please email: </a:t>
            </a:r>
            <a:r>
              <a:rPr lang="en-US" sz="2400" dirty="0">
                <a:hlinkClick r:id="rId2"/>
              </a:rPr>
              <a:t>mde.fns@state.mn.us</a:t>
            </a:r>
            <a:r>
              <a:rPr lang="en-US" sz="2400" dirty="0"/>
              <a:t> </a:t>
            </a:r>
          </a:p>
          <a:p>
            <a:pPr marL="0" indent="0">
              <a:buNone/>
            </a:pPr>
            <a:endParaRPr lang="en-US" dirty="0"/>
          </a:p>
          <a:p>
            <a:pPr marL="0" indent="0">
              <a:buNone/>
            </a:pPr>
            <a:endParaRPr lang="en-US" dirty="0"/>
          </a:p>
          <a:p>
            <a:endParaRPr lang="en-US" sz="1900" dirty="0"/>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56</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853972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Assistance Funds (Fund 02)</a:t>
            </a:r>
          </a:p>
        </p:txBody>
      </p:sp>
      <p:sp>
        <p:nvSpPr>
          <p:cNvPr id="3" name="Content Placeholder 2"/>
          <p:cNvSpPr>
            <a:spLocks noGrp="1"/>
          </p:cNvSpPr>
          <p:nvPr>
            <p:ph idx="1"/>
          </p:nvPr>
        </p:nvSpPr>
        <p:spPr/>
        <p:txBody>
          <a:bodyPr>
            <a:normAutofit fontScale="77500" lnSpcReduction="20000"/>
          </a:bodyPr>
          <a:lstStyle/>
          <a:p>
            <a:pPr marL="0" indent="0">
              <a:spcBef>
                <a:spcPts val="600"/>
              </a:spcBef>
              <a:spcAft>
                <a:spcPts val="0"/>
              </a:spcAft>
              <a:buNone/>
            </a:pPr>
            <a:r>
              <a:rPr lang="en-US" dirty="0"/>
              <a:t>Supply Chain Assistance Funds - ALN# 10.555 (formerly known as CFDA#)</a:t>
            </a:r>
          </a:p>
          <a:p>
            <a:pPr>
              <a:spcBef>
                <a:spcPts val="600"/>
              </a:spcBef>
              <a:spcAft>
                <a:spcPts val="0"/>
              </a:spcAft>
            </a:pPr>
            <a:r>
              <a:rPr lang="en-US" sz="2200" dirty="0"/>
              <a:t>Disbursed over multiple years</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sz="2200" dirty="0"/>
          </a:p>
          <a:p>
            <a:pPr>
              <a:spcBef>
                <a:spcPts val="0"/>
              </a:spcBef>
              <a:spcAft>
                <a:spcPts val="0"/>
              </a:spcAft>
            </a:pPr>
            <a:endParaRPr lang="en-US" sz="2200" dirty="0"/>
          </a:p>
          <a:p>
            <a:pPr>
              <a:spcBef>
                <a:spcPts val="0"/>
              </a:spcBef>
              <a:spcAft>
                <a:spcPts val="0"/>
              </a:spcAft>
            </a:pPr>
            <a:r>
              <a:rPr lang="en-US" sz="2200" dirty="0"/>
              <a:t>Revenue</a:t>
            </a:r>
          </a:p>
          <a:p>
            <a:pPr lvl="1">
              <a:spcBef>
                <a:spcPts val="0"/>
              </a:spcBef>
              <a:spcAft>
                <a:spcPts val="0"/>
              </a:spcAft>
            </a:pPr>
            <a:r>
              <a:rPr lang="en-US" sz="1900" dirty="0"/>
              <a:t>R02-XXX-770-710-471-000 Required</a:t>
            </a:r>
          </a:p>
          <a:p>
            <a:pPr lvl="1">
              <a:spcBef>
                <a:spcPts val="0"/>
              </a:spcBef>
              <a:spcAft>
                <a:spcPts val="0"/>
              </a:spcAft>
            </a:pPr>
            <a:r>
              <a:rPr lang="en-US" sz="1900" dirty="0"/>
              <a:t>Use Course Code 000 for all fiscal years of the Finance Code 710</a:t>
            </a:r>
          </a:p>
          <a:p>
            <a:pPr>
              <a:spcBef>
                <a:spcPts val="0"/>
              </a:spcBef>
              <a:spcAft>
                <a:spcPts val="0"/>
              </a:spcAft>
            </a:pPr>
            <a:r>
              <a:rPr lang="en-US" sz="2200" dirty="0"/>
              <a:t>Expense</a:t>
            </a:r>
          </a:p>
          <a:p>
            <a:pPr lvl="1">
              <a:spcBef>
                <a:spcPts val="0"/>
              </a:spcBef>
              <a:spcAft>
                <a:spcPts val="0"/>
              </a:spcAft>
            </a:pPr>
            <a:r>
              <a:rPr lang="en-US" sz="1900" dirty="0"/>
              <a:t>E02-XXX-770-710-490-000 Food</a:t>
            </a:r>
          </a:p>
          <a:p>
            <a:pPr lvl="1">
              <a:spcBef>
                <a:spcPts val="0"/>
              </a:spcBef>
              <a:spcAft>
                <a:spcPts val="0"/>
              </a:spcAft>
            </a:pPr>
            <a:r>
              <a:rPr lang="en-US" sz="1900" dirty="0"/>
              <a:t>E02-XXX-770-710-495-000 Milk</a:t>
            </a:r>
            <a:endParaRPr lang="en-US" sz="2000" dirty="0"/>
          </a:p>
          <a:p>
            <a:r>
              <a:rPr lang="en-US" sz="2200" dirty="0"/>
              <a:t>Unspent funds considered Unearned Revenue at year-end (reversing entry) – </a:t>
            </a:r>
            <a:r>
              <a:rPr lang="en-US" sz="2200" dirty="0">
                <a:highlight>
                  <a:srgbClr val="FFFF00"/>
                </a:highlight>
              </a:rPr>
              <a:t>update as of 10/25/23- the unspent funds are considered part of the Restricted Fund Balance</a:t>
            </a:r>
          </a:p>
          <a:p>
            <a:r>
              <a:rPr lang="en-US" sz="2200" dirty="0"/>
              <a:t>Considered fully expended when Total Revenue FIN710 = Total Expense FIN710 (No Deadline)</a:t>
            </a:r>
          </a:p>
        </p:txBody>
      </p:sp>
      <p:sp>
        <p:nvSpPr>
          <p:cNvPr id="4" name="Date Placeholder 3"/>
          <p:cNvSpPr>
            <a:spLocks noGrp="1"/>
          </p:cNvSpPr>
          <p:nvPr>
            <p:ph type="dt" sz="half" idx="10"/>
          </p:nvPr>
        </p:nvSpPr>
        <p:spPr/>
        <p:txBody>
          <a:bodyPr/>
          <a:lstStyle/>
          <a:p>
            <a:fld id="{824D5D47-1752-4D84-8BFB-C2F71A34C932}" type="datetime1">
              <a:rPr lang="en-US" smtClean="0"/>
              <a:t>3/27/2024</a:t>
            </a:fld>
            <a:endParaRPr lang="en-US" dirty="0"/>
          </a:p>
        </p:txBody>
      </p:sp>
      <p:sp>
        <p:nvSpPr>
          <p:cNvPr id="5" name="Footer Placeholder 4"/>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1316077"/>
              </p:ext>
            </p:extLst>
          </p:nvPr>
        </p:nvGraphicFramePr>
        <p:xfrm>
          <a:off x="2116476" y="2492786"/>
          <a:ext cx="9030985" cy="1371600"/>
        </p:xfrm>
        <a:graphic>
          <a:graphicData uri="http://schemas.openxmlformats.org/drawingml/2006/table">
            <a:tbl>
              <a:tblPr bandRow="1">
                <a:tableStyleId>{F5AB1C69-6EDB-4FF4-983F-18BD219EF322}</a:tableStyleId>
              </a:tblPr>
              <a:tblGrid>
                <a:gridCol w="1661076">
                  <a:extLst>
                    <a:ext uri="{9D8B030D-6E8A-4147-A177-3AD203B41FA5}">
                      <a16:colId xmlns:a16="http://schemas.microsoft.com/office/drawing/2014/main" val="2550725387"/>
                    </a:ext>
                  </a:extLst>
                </a:gridCol>
                <a:gridCol w="1487505">
                  <a:extLst>
                    <a:ext uri="{9D8B030D-6E8A-4147-A177-3AD203B41FA5}">
                      <a16:colId xmlns:a16="http://schemas.microsoft.com/office/drawing/2014/main" val="853186692"/>
                    </a:ext>
                  </a:extLst>
                </a:gridCol>
                <a:gridCol w="5882404">
                  <a:extLst>
                    <a:ext uri="{9D8B030D-6E8A-4147-A177-3AD203B41FA5}">
                      <a16:colId xmlns:a16="http://schemas.microsoft.com/office/drawing/2014/main" val="2541883950"/>
                    </a:ext>
                  </a:extLst>
                </a:gridCol>
              </a:tblGrid>
              <a:tr h="358633">
                <a:tc>
                  <a:txBody>
                    <a:bodyPr/>
                    <a:lstStyle/>
                    <a:p>
                      <a:r>
                        <a:rPr lang="en-US" dirty="0">
                          <a:solidFill>
                            <a:schemeClr val="tx2"/>
                          </a:solidFill>
                        </a:rPr>
                        <a:t>1</a:t>
                      </a:r>
                      <a:r>
                        <a:rPr lang="en-US" baseline="30000" dirty="0">
                          <a:solidFill>
                            <a:schemeClr val="tx2"/>
                          </a:solidFill>
                        </a:rPr>
                        <a:t>st</a:t>
                      </a:r>
                      <a:r>
                        <a:rPr lang="en-US" dirty="0">
                          <a:solidFill>
                            <a:schemeClr val="tx2"/>
                          </a:solidFill>
                        </a:rPr>
                        <a:t> Allocation</a:t>
                      </a:r>
                      <a:endParaRPr lang="en-US" b="0" dirty="0">
                        <a:solidFill>
                          <a:schemeClr val="tx2"/>
                        </a:solidFill>
                      </a:endParaRPr>
                    </a:p>
                  </a:txBody>
                  <a:tcPr/>
                </a:tc>
                <a:tc>
                  <a:txBody>
                    <a:bodyPr/>
                    <a:lstStyle/>
                    <a:p>
                      <a:r>
                        <a:rPr lang="en-US" dirty="0">
                          <a:solidFill>
                            <a:schemeClr val="tx2"/>
                          </a:solidFill>
                        </a:rPr>
                        <a:t>4/11/2022</a:t>
                      </a:r>
                      <a:endParaRPr lang="en-US" b="0" dirty="0">
                        <a:solidFill>
                          <a:schemeClr val="tx2"/>
                        </a:solidFill>
                      </a:endParaRPr>
                    </a:p>
                  </a:txBody>
                  <a:tcPr/>
                </a:tc>
                <a:tc>
                  <a:txBody>
                    <a:bodyPr/>
                    <a:lstStyle/>
                    <a:p>
                      <a:r>
                        <a:rPr lang="en-US" dirty="0">
                          <a:solidFill>
                            <a:schemeClr val="tx2"/>
                          </a:solidFill>
                        </a:rPr>
                        <a:t>Payment of Supply Chain Assistance Funds</a:t>
                      </a:r>
                      <a:endParaRPr lang="en-US" b="0" dirty="0">
                        <a:solidFill>
                          <a:schemeClr val="tx2"/>
                        </a:solidFill>
                      </a:endParaRPr>
                    </a:p>
                  </a:txBody>
                  <a:tcPr/>
                </a:tc>
                <a:extLst>
                  <a:ext uri="{0D108BD9-81ED-4DB2-BD59-A6C34878D82A}">
                    <a16:rowId xmlns:a16="http://schemas.microsoft.com/office/drawing/2014/main" val="2791794019"/>
                  </a:ext>
                </a:extLst>
              </a:tr>
              <a:tr h="358633">
                <a:tc>
                  <a:txBody>
                    <a:bodyPr/>
                    <a:lstStyle/>
                    <a:p>
                      <a:r>
                        <a:rPr lang="en-US" dirty="0">
                          <a:solidFill>
                            <a:schemeClr val="tx2"/>
                          </a:solidFill>
                        </a:rPr>
                        <a:t>2</a:t>
                      </a:r>
                      <a:r>
                        <a:rPr lang="en-US" baseline="30000" dirty="0">
                          <a:solidFill>
                            <a:schemeClr val="tx2"/>
                          </a:solidFill>
                        </a:rPr>
                        <a:t>nd</a:t>
                      </a:r>
                      <a:r>
                        <a:rPr lang="en-US" dirty="0">
                          <a:solidFill>
                            <a:schemeClr val="tx2"/>
                          </a:solidFill>
                        </a:rPr>
                        <a:t> Allocation</a:t>
                      </a:r>
                      <a:endParaRPr lang="en-US" b="0" dirty="0">
                        <a:solidFill>
                          <a:schemeClr val="tx2"/>
                        </a:solidFill>
                      </a:endParaRPr>
                    </a:p>
                  </a:txBody>
                  <a:tcPr/>
                </a:tc>
                <a:tc>
                  <a:txBody>
                    <a:bodyPr/>
                    <a:lstStyle/>
                    <a:p>
                      <a:r>
                        <a:rPr lang="en-US" dirty="0">
                          <a:solidFill>
                            <a:schemeClr val="tx2"/>
                          </a:solidFill>
                        </a:rPr>
                        <a:t>11/04/2022</a:t>
                      </a:r>
                      <a:endParaRPr lang="en-US" b="0" dirty="0">
                        <a:solidFill>
                          <a:schemeClr val="tx2"/>
                        </a:solidFill>
                      </a:endParaRPr>
                    </a:p>
                  </a:txBody>
                  <a:tcPr/>
                </a:tc>
                <a:tc>
                  <a:txBody>
                    <a:bodyPr/>
                    <a:lstStyle/>
                    <a:p>
                      <a:r>
                        <a:rPr lang="en-US" dirty="0">
                          <a:solidFill>
                            <a:schemeClr val="tx2"/>
                          </a:solidFill>
                        </a:rPr>
                        <a:t>Payment of 2nd Allocation Supply Chain Assistance Funds</a:t>
                      </a:r>
                      <a:endParaRPr lang="en-US" b="0" dirty="0">
                        <a:solidFill>
                          <a:schemeClr val="tx2"/>
                        </a:solidFill>
                      </a:endParaRPr>
                    </a:p>
                  </a:txBody>
                  <a:tcPr/>
                </a:tc>
                <a:extLst>
                  <a:ext uri="{0D108BD9-81ED-4DB2-BD59-A6C34878D82A}">
                    <a16:rowId xmlns:a16="http://schemas.microsoft.com/office/drawing/2014/main" val="4115355345"/>
                  </a:ext>
                </a:extLst>
              </a:tr>
              <a:tr h="540015">
                <a:tc>
                  <a:txBody>
                    <a:bodyPr/>
                    <a:lstStyle/>
                    <a:p>
                      <a:r>
                        <a:rPr lang="en-US" dirty="0">
                          <a:solidFill>
                            <a:schemeClr val="tx2"/>
                          </a:solidFill>
                        </a:rPr>
                        <a:t>3</a:t>
                      </a:r>
                      <a:r>
                        <a:rPr lang="en-US" baseline="30000" dirty="0">
                          <a:solidFill>
                            <a:schemeClr val="tx2"/>
                          </a:solidFill>
                        </a:rPr>
                        <a:t>rd</a:t>
                      </a:r>
                      <a:r>
                        <a:rPr lang="en-US" dirty="0">
                          <a:solidFill>
                            <a:schemeClr val="tx2"/>
                          </a:solidFill>
                        </a:rPr>
                        <a:t> Allocation</a:t>
                      </a:r>
                    </a:p>
                    <a:p>
                      <a:r>
                        <a:rPr lang="en-US" b="0" dirty="0">
                          <a:solidFill>
                            <a:schemeClr val="tx2"/>
                          </a:solidFill>
                          <a:highlight>
                            <a:srgbClr val="FFFF00"/>
                          </a:highlight>
                        </a:rPr>
                        <a:t>4</a:t>
                      </a:r>
                      <a:r>
                        <a:rPr lang="en-US" b="0" baseline="30000" dirty="0">
                          <a:solidFill>
                            <a:schemeClr val="tx2"/>
                          </a:solidFill>
                          <a:highlight>
                            <a:srgbClr val="FFFF00"/>
                          </a:highlight>
                        </a:rPr>
                        <a:t>th</a:t>
                      </a:r>
                      <a:r>
                        <a:rPr lang="en-US" b="0" dirty="0">
                          <a:solidFill>
                            <a:schemeClr val="tx2"/>
                          </a:solidFill>
                          <a:highlight>
                            <a:srgbClr val="FFFF00"/>
                          </a:highlight>
                        </a:rPr>
                        <a:t> Allocation</a:t>
                      </a:r>
                    </a:p>
                  </a:txBody>
                  <a:tcPr/>
                </a:tc>
                <a:tc>
                  <a:txBody>
                    <a:bodyPr/>
                    <a:lstStyle/>
                    <a:p>
                      <a:r>
                        <a:rPr lang="en-US" dirty="0">
                          <a:solidFill>
                            <a:schemeClr val="tx2"/>
                          </a:solidFill>
                        </a:rPr>
                        <a:t>2/24/2023</a:t>
                      </a:r>
                    </a:p>
                    <a:p>
                      <a:r>
                        <a:rPr lang="en-US" b="0" dirty="0">
                          <a:solidFill>
                            <a:schemeClr val="tx2"/>
                          </a:solidFill>
                          <a:highlight>
                            <a:srgbClr val="FFFF00"/>
                          </a:highlight>
                        </a:rPr>
                        <a:t>Oct-Nov 2023</a:t>
                      </a:r>
                    </a:p>
                  </a:txBody>
                  <a:tcPr/>
                </a:tc>
                <a:tc>
                  <a:txBody>
                    <a:bodyPr/>
                    <a:lstStyle/>
                    <a:p>
                      <a:r>
                        <a:rPr lang="en-US" dirty="0">
                          <a:solidFill>
                            <a:schemeClr val="tx2"/>
                          </a:solidFill>
                        </a:rPr>
                        <a:t>Payment of 3rd Allocation Supply Chain Assistance Funds</a:t>
                      </a:r>
                    </a:p>
                    <a:p>
                      <a:r>
                        <a:rPr lang="en-US" b="0" dirty="0">
                          <a:solidFill>
                            <a:schemeClr val="tx2"/>
                          </a:solidFill>
                          <a:highlight>
                            <a:srgbClr val="FFFF00"/>
                          </a:highlight>
                        </a:rPr>
                        <a:t>Payment of 4</a:t>
                      </a:r>
                      <a:r>
                        <a:rPr lang="en-US" b="0" baseline="30000" dirty="0">
                          <a:solidFill>
                            <a:schemeClr val="tx2"/>
                          </a:solidFill>
                          <a:highlight>
                            <a:srgbClr val="FFFF00"/>
                          </a:highlight>
                        </a:rPr>
                        <a:t>th</a:t>
                      </a:r>
                      <a:r>
                        <a:rPr lang="en-US" b="0" dirty="0">
                          <a:solidFill>
                            <a:schemeClr val="tx2"/>
                          </a:solidFill>
                          <a:highlight>
                            <a:srgbClr val="FFFF00"/>
                          </a:highlight>
                        </a:rPr>
                        <a:t> Allocation Supply Chain Assistance Funds</a:t>
                      </a:r>
                    </a:p>
                  </a:txBody>
                  <a:tcPr/>
                </a:tc>
                <a:extLst>
                  <a:ext uri="{0D108BD9-81ED-4DB2-BD59-A6C34878D82A}">
                    <a16:rowId xmlns:a16="http://schemas.microsoft.com/office/drawing/2014/main" val="3095205804"/>
                  </a:ext>
                </a:extLst>
              </a:tr>
            </a:tbl>
          </a:graphicData>
        </a:graphic>
      </p:graphicFrame>
      <p:sp>
        <p:nvSpPr>
          <p:cNvPr id="7" name="Oval 6">
            <a:extLst>
              <a:ext uri="{FF2B5EF4-FFF2-40B4-BE49-F238E27FC236}">
                <a16:creationId xmlns:a16="http://schemas.microsoft.com/office/drawing/2014/main" id="{D5BF3592-E758-4509-82CE-FE74C3E0D098}"/>
              </a:ext>
            </a:extLst>
          </p:cNvPr>
          <p:cNvSpPr/>
          <p:nvPr/>
        </p:nvSpPr>
        <p:spPr>
          <a:xfrm>
            <a:off x="1131011" y="3429000"/>
            <a:ext cx="985465" cy="3231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309888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Temporary Flexibility for Net Cash Resource Limitation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United States Department of Agriculture (USDA) has provided guidance that State Agencies (SAs) have the discretion to approve a net cash resource more than three months average expenditures per 7 CFR 210.14(b) and 210.19(a)(1)</a:t>
            </a:r>
          </a:p>
          <a:p>
            <a:r>
              <a:rPr lang="en-US" dirty="0"/>
              <a:t>USDA understands that many external factors are leading SFAs to have additional funds and therefore an approval of more than three months may be necessary.  </a:t>
            </a:r>
          </a:p>
          <a:p>
            <a:r>
              <a:rPr lang="en-US" dirty="0"/>
              <a:t>MDE assesses compliance with the net cash resource limitation in January for the previous school year. For SY2022, the limitation will be reviewed on a case by case basis. </a:t>
            </a:r>
          </a:p>
          <a:p>
            <a:r>
              <a:rPr lang="en-US" dirty="0"/>
              <a:t>Effective SY 22-23, </a:t>
            </a:r>
            <a:r>
              <a:rPr lang="en-US" b="1" dirty="0"/>
              <a:t>Minnesota Department of Education (MDE) is increasing the net cash resource limitation to six months average operating expenditures.</a:t>
            </a:r>
            <a:r>
              <a:rPr lang="en-US" dirty="0"/>
              <a:t> </a:t>
            </a:r>
            <a:r>
              <a:rPr lang="en-US" b="1" dirty="0"/>
              <a:t>**Remains in effect for SY 23-24**</a:t>
            </a:r>
          </a:p>
          <a:p>
            <a:r>
              <a:rPr lang="en-US" dirty="0"/>
              <a:t>The allowed limitation will be reviewed annually and an eventual return to standard regulation will take place.</a:t>
            </a:r>
          </a:p>
          <a:p>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58</a:t>
            </a:fld>
            <a:endParaRPr lang="en-US" dirty="0"/>
          </a:p>
        </p:txBody>
      </p:sp>
    </p:spTree>
    <p:extLst>
      <p:ext uri="{BB962C8B-B14F-4D97-AF65-F5344CB8AC3E}">
        <p14:creationId xmlns:p14="http://schemas.microsoft.com/office/powerpoint/2010/main" val="2009070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59</a:t>
            </a:fld>
            <a:endParaRPr lang="en-US" dirty="0"/>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3/27/2024</a:t>
            </a:fld>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sz="3000" dirty="0"/>
              <a:t>Advance Payment to Contractors - Meal Service Contracts</a:t>
            </a:r>
          </a:p>
          <a:p>
            <a:pPr>
              <a:spcBef>
                <a:spcPts val="0"/>
              </a:spcBef>
              <a:spcAft>
                <a:spcPts val="0"/>
              </a:spcAft>
            </a:pPr>
            <a:r>
              <a:rPr lang="en-US" dirty="0"/>
              <a:t>Food Service Management Company (FSMC)</a:t>
            </a:r>
          </a:p>
          <a:p>
            <a:pPr>
              <a:spcBef>
                <a:spcPts val="0"/>
              </a:spcBef>
              <a:spcAft>
                <a:spcPts val="0"/>
              </a:spcAft>
            </a:pPr>
            <a:r>
              <a:rPr lang="en-US" dirty="0"/>
              <a:t>Vended Meal Provider</a:t>
            </a:r>
          </a:p>
          <a:p>
            <a:pPr marL="0" indent="0">
              <a:spcBef>
                <a:spcPts val="0"/>
              </a:spcBef>
              <a:spcAft>
                <a:spcPts val="0"/>
              </a:spcAft>
              <a:buNone/>
            </a:pPr>
            <a:endParaRPr lang="en-US" dirty="0"/>
          </a:p>
          <a:p>
            <a:pPr marL="0" indent="0">
              <a:spcBef>
                <a:spcPts val="0"/>
              </a:spcBef>
              <a:spcAft>
                <a:spcPts val="0"/>
              </a:spcAft>
              <a:buNone/>
            </a:pPr>
            <a:r>
              <a:rPr lang="en-US" sz="2600" b="1" dirty="0"/>
              <a:t>Issue:</a:t>
            </a:r>
          </a:p>
          <a:p>
            <a:pPr marL="0" indent="0">
              <a:spcBef>
                <a:spcPts val="0"/>
              </a:spcBef>
              <a:spcAft>
                <a:spcPts val="0"/>
              </a:spcAft>
              <a:buNone/>
            </a:pPr>
            <a:r>
              <a:rPr lang="en-US" dirty="0"/>
              <a:t>School is providing funds to private for-profit business prior to receiving service</a:t>
            </a:r>
          </a:p>
          <a:p>
            <a:pPr marL="0" indent="0">
              <a:spcBef>
                <a:spcPts val="0"/>
              </a:spcBef>
              <a:spcAft>
                <a:spcPts val="0"/>
              </a:spcAft>
              <a:buNone/>
            </a:pPr>
            <a:endParaRPr lang="en-US" dirty="0"/>
          </a:p>
          <a:p>
            <a:pPr marL="0" indent="0">
              <a:spcBef>
                <a:spcPts val="0"/>
              </a:spcBef>
              <a:spcAft>
                <a:spcPts val="0"/>
              </a:spcAft>
              <a:buNone/>
            </a:pPr>
            <a:r>
              <a:rPr lang="en-US" sz="2600" b="1" dirty="0"/>
              <a:t>Perception:</a:t>
            </a:r>
          </a:p>
          <a:p>
            <a:pPr marL="0" indent="0">
              <a:spcBef>
                <a:spcPts val="0"/>
              </a:spcBef>
              <a:spcAft>
                <a:spcPts val="0"/>
              </a:spcAft>
              <a:buNone/>
            </a:pPr>
            <a:r>
              <a:rPr lang="en-US" dirty="0"/>
              <a:t>School is loaning private for-profit business an interest free loan using restricted funds</a:t>
            </a:r>
          </a:p>
          <a:p>
            <a:pPr marL="0" indent="0">
              <a:spcBef>
                <a:spcPts val="0"/>
              </a:spcBef>
              <a:spcAft>
                <a:spcPts val="0"/>
              </a:spcAft>
              <a:buNone/>
            </a:pPr>
            <a:endParaRPr lang="en-US" dirty="0"/>
          </a:p>
          <a:p>
            <a:pPr marL="0" indent="0">
              <a:spcBef>
                <a:spcPts val="0"/>
              </a:spcBef>
              <a:spcAft>
                <a:spcPts val="0"/>
              </a:spcAft>
              <a:buNone/>
            </a:pPr>
            <a:r>
              <a:rPr lang="en-US" sz="2600" b="1" dirty="0"/>
              <a:t>Fact:</a:t>
            </a:r>
          </a:p>
          <a:p>
            <a:pPr marL="0" indent="0">
              <a:spcBef>
                <a:spcPts val="0"/>
              </a:spcBef>
              <a:spcAft>
                <a:spcPts val="0"/>
              </a:spcAft>
              <a:buNone/>
            </a:pPr>
            <a:r>
              <a:rPr lang="en-US" dirty="0"/>
              <a:t>Violates Minnesota Public Purpose Doctrine (derived from Minnesota State Constitution, Art. X § 1)</a:t>
            </a:r>
          </a:p>
          <a:p>
            <a:pPr marL="0" indent="0">
              <a:spcBef>
                <a:spcPts val="0"/>
              </a:spcBef>
              <a:spcAft>
                <a:spcPts val="0"/>
              </a:spcAft>
              <a:buNone/>
            </a:pPr>
            <a:endParaRPr lang="en-US" sz="1000" dirty="0"/>
          </a:p>
          <a:p>
            <a:pPr marL="0" indent="0">
              <a:spcBef>
                <a:spcPts val="0"/>
              </a:spcBef>
              <a:spcAft>
                <a:spcPts val="0"/>
              </a:spcAft>
              <a:buNone/>
            </a:pPr>
            <a:endParaRPr lang="en-US" dirty="0"/>
          </a:p>
        </p:txBody>
      </p:sp>
      <p:sp>
        <p:nvSpPr>
          <p:cNvPr id="6" name="Title 5"/>
          <p:cNvSpPr>
            <a:spLocks noGrp="1"/>
          </p:cNvSpPr>
          <p:nvPr>
            <p:ph type="title"/>
          </p:nvPr>
        </p:nvSpPr>
        <p:spPr/>
        <p:txBody>
          <a:bodyPr/>
          <a:lstStyle/>
          <a:p>
            <a:r>
              <a:rPr lang="en-US" dirty="0"/>
              <a:t>Fund 02 Unallowable Costs</a:t>
            </a:r>
          </a:p>
        </p:txBody>
      </p:sp>
    </p:spTree>
    <p:extLst>
      <p:ext uri="{BB962C8B-B14F-4D97-AF65-F5344CB8AC3E}">
        <p14:creationId xmlns:p14="http://schemas.microsoft.com/office/powerpoint/2010/main" val="247920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E3A3-DE6E-4C9F-B40F-FA35EC9003E9}"/>
              </a:ext>
            </a:extLst>
          </p:cNvPr>
          <p:cNvSpPr>
            <a:spLocks noGrp="1"/>
          </p:cNvSpPr>
          <p:nvPr>
            <p:ph type="title"/>
          </p:nvPr>
        </p:nvSpPr>
        <p:spPr/>
        <p:txBody>
          <a:bodyPr/>
          <a:lstStyle/>
          <a:p>
            <a:r>
              <a:rPr lang="en-US" dirty="0"/>
              <a:t>FY 2024 Program Code</a:t>
            </a:r>
          </a:p>
        </p:txBody>
      </p:sp>
      <p:sp>
        <p:nvSpPr>
          <p:cNvPr id="3" name="Content Placeholder 2">
            <a:extLst>
              <a:ext uri="{FF2B5EF4-FFF2-40B4-BE49-F238E27FC236}">
                <a16:creationId xmlns:a16="http://schemas.microsoft.com/office/drawing/2014/main" id="{B49AA3AB-AC56-4C07-B094-9D3F46E802EA}"/>
              </a:ext>
            </a:extLst>
          </p:cNvPr>
          <p:cNvSpPr>
            <a:spLocks noGrp="1"/>
          </p:cNvSpPr>
          <p:nvPr>
            <p:ph idx="1"/>
          </p:nvPr>
        </p:nvSpPr>
        <p:spPr/>
        <p:txBody>
          <a:bodyPr/>
          <a:lstStyle/>
          <a:p>
            <a:pPr marL="0" indent="0">
              <a:buNone/>
            </a:pPr>
            <a:r>
              <a:rPr lang="en-US" b="1" dirty="0">
                <a:solidFill>
                  <a:srgbClr val="00B050"/>
                </a:solidFill>
              </a:rPr>
              <a:t>Updated</a:t>
            </a:r>
            <a:r>
              <a:rPr lang="en-US" dirty="0">
                <a:solidFill>
                  <a:srgbClr val="003865"/>
                </a:solidFill>
              </a:rPr>
              <a:t> </a:t>
            </a:r>
            <a:r>
              <a:rPr lang="en-US" dirty="0">
                <a:solidFill>
                  <a:srgbClr val="00B050"/>
                </a:solidFill>
              </a:rPr>
              <a:t>the following program code, because it is no longer allowed with Basic Skills beginning in FY 24.</a:t>
            </a:r>
          </a:p>
          <a:p>
            <a:pPr marL="0" indent="0">
              <a:buNone/>
            </a:pPr>
            <a:r>
              <a:rPr lang="en-US" b="1" dirty="0"/>
              <a:t>217	Assurance of Mastery</a:t>
            </a:r>
          </a:p>
          <a:p>
            <a:pPr marL="0" indent="0">
              <a:buNone/>
            </a:pPr>
            <a:r>
              <a:rPr lang="en-US" dirty="0"/>
              <a:t>Record expenditures for activities conducted under the Assurance of Mastery Program (</a:t>
            </a:r>
            <a:r>
              <a:rPr lang="en-US" u="sng" dirty="0">
                <a:hlinkClick r:id="rId3"/>
              </a:rPr>
              <a:t>Minn. Stat. 124D.66</a:t>
            </a:r>
            <a:r>
              <a:rPr lang="en-US" u="sng" dirty="0"/>
              <a:t> [2022]</a:t>
            </a:r>
            <a:r>
              <a:rPr lang="en-US" dirty="0"/>
              <a:t>). </a:t>
            </a:r>
          </a:p>
          <a:p>
            <a:pPr marL="0" indent="0">
              <a:buNone/>
            </a:pPr>
            <a:endParaRPr lang="en-US" dirty="0"/>
          </a:p>
        </p:txBody>
      </p:sp>
      <p:sp>
        <p:nvSpPr>
          <p:cNvPr id="4" name="Date Placeholder 3">
            <a:extLst>
              <a:ext uri="{FF2B5EF4-FFF2-40B4-BE49-F238E27FC236}">
                <a16:creationId xmlns:a16="http://schemas.microsoft.com/office/drawing/2014/main" id="{EA0BDF7E-33FF-4356-B50E-DA8D6CC4104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9A961AF4-C31A-437A-9823-5F954293C9EB}"/>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6" name="Footer Placeholder 5">
            <a:extLst>
              <a:ext uri="{FF2B5EF4-FFF2-40B4-BE49-F238E27FC236}">
                <a16:creationId xmlns:a16="http://schemas.microsoft.com/office/drawing/2014/main" id="{1803805E-44EC-4E11-85A8-916858687482}"/>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40196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algn="ctr"/>
            <a:endParaRPr lang="en-US" dirty="0"/>
          </a:p>
          <a:p>
            <a:pPr algn="ctr"/>
            <a:endParaRPr lang="en-US" dirty="0"/>
          </a:p>
          <a:p>
            <a:pPr marL="0" indent="0" algn="ctr">
              <a:buNone/>
            </a:pPr>
            <a:r>
              <a:rPr lang="en-US" sz="4000" dirty="0"/>
              <a:t>UFARS Data Submissions</a:t>
            </a:r>
          </a:p>
          <a:p>
            <a:pPr marL="0" indent="0" algn="ctr">
              <a:buNone/>
            </a:pPr>
            <a:endParaRPr lang="en-US" sz="2400" dirty="0"/>
          </a:p>
          <a:p>
            <a:pPr marL="0" indent="0" algn="ctr">
              <a:buNone/>
            </a:pPr>
            <a:endParaRPr lang="en-US" sz="4000" dirty="0"/>
          </a:p>
        </p:txBody>
      </p:sp>
      <p:sp>
        <p:nvSpPr>
          <p:cNvPr id="4" name="Date Placeholder 3"/>
          <p:cNvSpPr>
            <a:spLocks noGrp="1"/>
          </p:cNvSpPr>
          <p:nvPr>
            <p:ph type="dt" sz="half" idx="10"/>
          </p:nvPr>
        </p:nvSpPr>
        <p:spPr/>
        <p:txBody>
          <a:bodyPr/>
          <a:lstStyle/>
          <a:p>
            <a:fld id="{2666968D-4E71-40E9-92EC-2DA9E7CB29F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60</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10" name="Graphic 9" descr="Download">
            <a:extLst>
              <a:ext uri="{FF2B5EF4-FFF2-40B4-BE49-F238E27FC236}">
                <a16:creationId xmlns:a16="http://schemas.microsoft.com/office/drawing/2014/main" id="{44923C97-2DCD-48C4-99F5-965D5E2B3B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3043" y="4001294"/>
            <a:ext cx="914400" cy="914400"/>
          </a:xfrm>
          <a:prstGeom prst="rect">
            <a:avLst/>
          </a:prstGeom>
        </p:spPr>
      </p:pic>
    </p:spTree>
    <p:extLst>
      <p:ext uri="{BB962C8B-B14F-4D97-AF65-F5344CB8AC3E}">
        <p14:creationId xmlns:p14="http://schemas.microsoft.com/office/powerpoint/2010/main" val="1014060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2023 UFARS Data Submission Deadlines</a:t>
            </a:r>
          </a:p>
        </p:txBody>
      </p:sp>
      <p:sp>
        <p:nvSpPr>
          <p:cNvPr id="3" name="Content Placeholder 2"/>
          <p:cNvSpPr>
            <a:spLocks noGrp="1"/>
          </p:cNvSpPr>
          <p:nvPr>
            <p:ph idx="1"/>
          </p:nvPr>
        </p:nvSpPr>
        <p:spPr/>
        <p:txBody>
          <a:bodyPr>
            <a:normAutofit lnSpcReduction="10000"/>
          </a:bodyPr>
          <a:lstStyle/>
          <a:p>
            <a:pPr marL="0" indent="0">
              <a:buNone/>
              <a:defRPr/>
            </a:pPr>
            <a:r>
              <a:rPr lang="en-US" sz="2900" dirty="0"/>
              <a:t>FY 2024 </a:t>
            </a:r>
            <a:r>
              <a:rPr lang="en-US" sz="2900" b="1" i="1" dirty="0">
                <a:solidFill>
                  <a:srgbClr val="C00000"/>
                </a:solidFill>
              </a:rPr>
              <a:t>Preliminary</a:t>
            </a:r>
            <a:r>
              <a:rPr lang="en-US" sz="2900" dirty="0"/>
              <a:t> Unaudited UFARS (September 15, 2024) </a:t>
            </a:r>
          </a:p>
          <a:p>
            <a:pPr marL="0" indent="0">
              <a:buNone/>
              <a:defRPr/>
            </a:pPr>
            <a:r>
              <a:rPr lang="en-US" sz="2900" dirty="0"/>
              <a:t>FY 2024 </a:t>
            </a:r>
            <a:r>
              <a:rPr lang="en-US" sz="2900" b="1" i="1" dirty="0">
                <a:solidFill>
                  <a:srgbClr val="C00000"/>
                </a:solidFill>
              </a:rPr>
              <a:t>Final </a:t>
            </a:r>
            <a:r>
              <a:rPr lang="en-US" sz="2900" dirty="0"/>
              <a:t>Audited</a:t>
            </a:r>
            <a:r>
              <a:rPr lang="en-US" sz="2900" b="1" i="1" dirty="0">
                <a:solidFill>
                  <a:srgbClr val="C00000"/>
                </a:solidFill>
              </a:rPr>
              <a:t> </a:t>
            </a:r>
            <a:r>
              <a:rPr lang="en-US" sz="2900" dirty="0"/>
              <a:t>UFARS (November 30, 2024)</a:t>
            </a:r>
          </a:p>
          <a:p>
            <a:pPr marL="0" indent="0">
              <a:buNone/>
              <a:defRPr/>
            </a:pPr>
            <a:r>
              <a:rPr lang="en-US" sz="2900" dirty="0"/>
              <a:t>FY 2024 Fiscal Compliance Table (November 30, 2024)</a:t>
            </a:r>
          </a:p>
          <a:p>
            <a:pPr marL="0" indent="0">
              <a:buNone/>
              <a:defRPr/>
            </a:pPr>
            <a:r>
              <a:rPr lang="en-US" sz="2900" dirty="0"/>
              <a:t>FY 2024 Audit Report (December 31, 2024)</a:t>
            </a:r>
          </a:p>
          <a:p>
            <a:pPr marL="0" indent="0">
              <a:buNone/>
              <a:defRPr/>
            </a:pPr>
            <a:r>
              <a:rPr lang="en-US" sz="2900" dirty="0"/>
              <a:t>Please note if the deadline falls on a weekend or legal holiday, submissions are timely if they are submitted on the next </a:t>
            </a:r>
            <a:r>
              <a:rPr lang="en-US" sz="2800" dirty="0"/>
              <a:t>succeeding day which is not a Saturday, Sunday or legal holiday (Minn. Stat. §474A.025).</a:t>
            </a:r>
            <a:endParaRPr lang="en-US" sz="2900" dirty="0"/>
          </a:p>
        </p:txBody>
      </p:sp>
      <p:sp>
        <p:nvSpPr>
          <p:cNvPr id="4" name="Date Placeholder 3"/>
          <p:cNvSpPr>
            <a:spLocks noGrp="1"/>
          </p:cNvSpPr>
          <p:nvPr>
            <p:ph type="dt" sz="half" idx="10"/>
          </p:nvPr>
        </p:nvSpPr>
        <p:spPr/>
        <p:txBody>
          <a:bodyPr/>
          <a:lstStyle/>
          <a:p>
            <a:r>
              <a:rPr lang="en-US" dirty="0"/>
              <a:t>02/21/24</a:t>
            </a:r>
          </a:p>
        </p:txBody>
      </p:sp>
      <p:sp>
        <p:nvSpPr>
          <p:cNvPr id="5" name="Slide Number Placeholder 4"/>
          <p:cNvSpPr>
            <a:spLocks noGrp="1"/>
          </p:cNvSpPr>
          <p:nvPr>
            <p:ph type="sldNum" sz="quarter" idx="12"/>
          </p:nvPr>
        </p:nvSpPr>
        <p:spPr/>
        <p:txBody>
          <a:bodyPr/>
          <a:lstStyle/>
          <a:p>
            <a:fld id="{48F63A3B-78C7-47BE-AE5E-E10140E04643}" type="slidenum">
              <a:rPr lang="en-US" smtClean="0"/>
              <a:t>61</a:t>
            </a:fld>
            <a:endParaRPr lang="en-US" dirty="0"/>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t> </a:t>
            </a:r>
            <a:r>
              <a:rPr lang="en-US">
                <a:solidFill>
                  <a:schemeClr val="accent2"/>
                </a:solidFill>
              </a:rPr>
              <a:t>|</a:t>
            </a:r>
            <a:r>
              <a:rPr lang="en-US"/>
              <a:t> </a:t>
            </a:r>
            <a:r>
              <a:rPr lang="en-US">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606514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2023 UFARS Data Submission Deadlines</a:t>
            </a:r>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a:t>School Finance Award is based upon the following – related to the UFARS Turnaround Reports:</a:t>
            </a:r>
          </a:p>
          <a:p>
            <a:pPr marL="914400" lvl="1" indent="-457200">
              <a:buFont typeface="+mj-lt"/>
              <a:buAutoNum type="arabicPeriod"/>
            </a:pPr>
            <a:r>
              <a:rPr lang="en-US" sz="2400" dirty="0"/>
              <a:t>MDE receiving the unaudited UFARS submission by September 15.</a:t>
            </a:r>
          </a:p>
          <a:p>
            <a:pPr marL="914400" lvl="1" indent="-457200">
              <a:buFont typeface="+mj-lt"/>
              <a:buAutoNum type="arabicPeriod"/>
            </a:pPr>
            <a:r>
              <a:rPr lang="en-US" sz="2400" dirty="0"/>
              <a:t>MDE receiving the audited UFARS submission by November 30 – the final submission must have NO ERRORS.</a:t>
            </a:r>
          </a:p>
          <a:p>
            <a:pPr marL="457200" lvl="1" indent="0">
              <a:buNone/>
            </a:pPr>
            <a:endParaRPr lang="en-US" sz="2400" dirty="0"/>
          </a:p>
          <a:p>
            <a:pPr marL="457200" lvl="1" indent="0">
              <a:buNone/>
            </a:pPr>
            <a:r>
              <a:rPr lang="en-US" sz="2400" dirty="0"/>
              <a:t>There are many other determining factors for the School Finance Award, the criteria is listed at the beginning of the award recipients for FY 2023 (based on 2022 reporting), go to:</a:t>
            </a:r>
          </a:p>
          <a:p>
            <a:pPr marL="457200" lvl="1" indent="0">
              <a:buNone/>
            </a:pPr>
            <a:r>
              <a:rPr lang="en-US" sz="2400" dirty="0">
                <a:hlinkClick r:id="rId2"/>
              </a:rPr>
              <a:t>https://education.mn.gov/MDE/dse/schfin/fin/guide/</a:t>
            </a:r>
            <a:endParaRPr lang="en-US" sz="2400" dirty="0"/>
          </a:p>
          <a:p>
            <a:pPr marL="457200" lvl="1" indent="0" defTabSz="457200">
              <a:buNone/>
            </a:pPr>
            <a:r>
              <a:rPr lang="en-US" sz="2400" dirty="0"/>
              <a:t>*The FY 2024 Finance Award (based </a:t>
            </a:r>
            <a:r>
              <a:rPr lang="en-US" sz="2400"/>
              <a:t>on 2023 </a:t>
            </a:r>
            <a:r>
              <a:rPr lang="en-US" sz="2400" dirty="0"/>
              <a:t>reporting) will be issued later this spring.</a:t>
            </a:r>
          </a:p>
          <a:p>
            <a:pPr marL="457200" lvl="1" indent="0">
              <a:buNone/>
            </a:pPr>
            <a:endParaRPr lang="en-US" sz="2400" dirty="0"/>
          </a:p>
          <a:p>
            <a:pPr marL="457200" lvl="1" indent="0">
              <a:buNone/>
            </a:pPr>
            <a:endParaRPr lang="en-US" dirty="0"/>
          </a:p>
        </p:txBody>
      </p:sp>
      <p:sp>
        <p:nvSpPr>
          <p:cNvPr id="4" name="Date Placeholder 3"/>
          <p:cNvSpPr>
            <a:spLocks noGrp="1"/>
          </p:cNvSpPr>
          <p:nvPr>
            <p:ph type="dt" sz="half" idx="10"/>
          </p:nvPr>
        </p:nvSpPr>
        <p:spPr/>
        <p:txBody>
          <a:bodyPr/>
          <a:lstStyle/>
          <a:p>
            <a:fld id="{40D2A053-C64C-40DB-9EFC-2A89FAD9D2CB}"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62</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595151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DA0A-88DA-4A0C-8EFA-3CD1D9DF466D}"/>
              </a:ext>
            </a:extLst>
          </p:cNvPr>
          <p:cNvSpPr>
            <a:spLocks noGrp="1"/>
          </p:cNvSpPr>
          <p:nvPr>
            <p:ph type="title"/>
          </p:nvPr>
        </p:nvSpPr>
        <p:spPr/>
        <p:txBody>
          <a:bodyPr/>
          <a:lstStyle/>
          <a:p>
            <a:r>
              <a:rPr lang="en-US" dirty="0"/>
              <a:t>FY 23 UFARS Turnaround Reports</a:t>
            </a:r>
          </a:p>
        </p:txBody>
      </p:sp>
      <p:sp>
        <p:nvSpPr>
          <p:cNvPr id="4" name="Date Placeholder 3">
            <a:extLst>
              <a:ext uri="{FF2B5EF4-FFF2-40B4-BE49-F238E27FC236}">
                <a16:creationId xmlns:a16="http://schemas.microsoft.com/office/drawing/2014/main" id="{6F46725C-0403-4D34-8745-65E2D76EE21F}"/>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C08B8BE4-E78D-4BAA-834D-25430816EE90}"/>
              </a:ext>
            </a:extLst>
          </p:cNvPr>
          <p:cNvSpPr>
            <a:spLocks noGrp="1"/>
          </p:cNvSpPr>
          <p:nvPr>
            <p:ph type="sldNum" sz="quarter" idx="12"/>
          </p:nvPr>
        </p:nvSpPr>
        <p:spPr/>
        <p:txBody>
          <a:bodyPr/>
          <a:lstStyle/>
          <a:p>
            <a:fld id="{48F63A3B-78C7-47BE-AE5E-E10140E04643}" type="slidenum">
              <a:rPr lang="en-US" smtClean="0"/>
              <a:t>63</a:t>
            </a:fld>
            <a:endParaRPr lang="en-US" dirty="0"/>
          </a:p>
        </p:txBody>
      </p:sp>
      <p:sp>
        <p:nvSpPr>
          <p:cNvPr id="6" name="Footer Placeholder 5">
            <a:extLst>
              <a:ext uri="{FF2B5EF4-FFF2-40B4-BE49-F238E27FC236}">
                <a16:creationId xmlns:a16="http://schemas.microsoft.com/office/drawing/2014/main" id="{38E1ED02-B2B3-4D5C-9B07-B641D3AC29E3}"/>
              </a:ext>
            </a:extLst>
          </p:cNvPr>
          <p:cNvSpPr>
            <a:spLocks noGrp="1"/>
          </p:cNvSpPr>
          <p:nvPr>
            <p:ph type="ftr" sz="quarter" idx="13"/>
          </p:nvPr>
        </p:nvSpPr>
        <p:spPr/>
        <p:txBody>
          <a:bodyPr/>
          <a:lstStyle/>
          <a:p>
            <a:endParaRPr lang="en-US" dirty="0">
              <a:solidFill>
                <a:srgbClr val="003865"/>
              </a:solidFill>
            </a:endParaRPr>
          </a:p>
        </p:txBody>
      </p:sp>
      <p:pic>
        <p:nvPicPr>
          <p:cNvPr id="9" name="Content Placeholder 8">
            <a:extLst>
              <a:ext uri="{FF2B5EF4-FFF2-40B4-BE49-F238E27FC236}">
                <a16:creationId xmlns:a16="http://schemas.microsoft.com/office/drawing/2014/main" id="{8C8A4E31-1032-41B7-8F74-20679D89295B}"/>
              </a:ext>
            </a:extLst>
          </p:cNvPr>
          <p:cNvPicPr>
            <a:picLocks noGrp="1" noChangeAspect="1"/>
          </p:cNvPicPr>
          <p:nvPr>
            <p:ph idx="1"/>
          </p:nvPr>
        </p:nvPicPr>
        <p:blipFill>
          <a:blip r:embed="rId2"/>
          <a:stretch>
            <a:fillRect/>
          </a:stretch>
        </p:blipFill>
        <p:spPr>
          <a:xfrm>
            <a:off x="1397284" y="1633817"/>
            <a:ext cx="8493847" cy="4543146"/>
          </a:xfrm>
          <a:prstGeom prst="rect">
            <a:avLst/>
          </a:prstGeom>
        </p:spPr>
      </p:pic>
    </p:spTree>
    <p:extLst>
      <p:ext uri="{BB962C8B-B14F-4D97-AF65-F5344CB8AC3E}">
        <p14:creationId xmlns:p14="http://schemas.microsoft.com/office/powerpoint/2010/main" val="3217920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D065-85E2-49A4-BC97-DFE8B390354A}"/>
              </a:ext>
            </a:extLst>
          </p:cNvPr>
          <p:cNvSpPr>
            <a:spLocks noGrp="1"/>
          </p:cNvSpPr>
          <p:nvPr>
            <p:ph type="title"/>
          </p:nvPr>
        </p:nvSpPr>
        <p:spPr/>
        <p:txBody>
          <a:bodyPr/>
          <a:lstStyle/>
          <a:p>
            <a:r>
              <a:rPr lang="en-US" dirty="0"/>
              <a:t>FY 23 UFARS Turnaround Reports</a:t>
            </a:r>
          </a:p>
        </p:txBody>
      </p:sp>
      <p:sp>
        <p:nvSpPr>
          <p:cNvPr id="3" name="Content Placeholder 2">
            <a:extLst>
              <a:ext uri="{FF2B5EF4-FFF2-40B4-BE49-F238E27FC236}">
                <a16:creationId xmlns:a16="http://schemas.microsoft.com/office/drawing/2014/main" id="{4A79377A-C137-431F-9131-37CD417F3F7D}"/>
              </a:ext>
            </a:extLst>
          </p:cNvPr>
          <p:cNvSpPr>
            <a:spLocks noGrp="1"/>
          </p:cNvSpPr>
          <p:nvPr>
            <p:ph idx="1"/>
          </p:nvPr>
        </p:nvSpPr>
        <p:spPr>
          <a:xfrm>
            <a:off x="739739" y="1602769"/>
            <a:ext cx="10614061" cy="4574194"/>
          </a:xfrm>
        </p:spPr>
        <p:txBody>
          <a:bodyPr>
            <a:normAutofit fontScale="77500" lnSpcReduction="20000"/>
          </a:bodyPr>
          <a:lstStyle/>
          <a:p>
            <a:r>
              <a:rPr lang="en-US" dirty="0"/>
              <a:t>We contacted many school districts and charter schools to determine large amounts in Object Code 899 due to the new warning. </a:t>
            </a:r>
          </a:p>
          <a:p>
            <a:pPr lvl="1"/>
            <a:r>
              <a:rPr lang="en-US" dirty="0"/>
              <a:t>Food Service bad debt should still be expended in 01-XXX-770-000-899-000. We are removing this warning for FY 24.</a:t>
            </a:r>
          </a:p>
          <a:p>
            <a:pPr lvl="1"/>
            <a:r>
              <a:rPr lang="en-US" dirty="0"/>
              <a:t>ECSE slot fees – </a:t>
            </a:r>
            <a:r>
              <a:rPr lang="en-US" dirty="0">
                <a:highlight>
                  <a:srgbClr val="FFFF00"/>
                </a:highlight>
              </a:rPr>
              <a:t>see slide #48 </a:t>
            </a:r>
            <a:r>
              <a:rPr lang="en-US" dirty="0"/>
              <a:t>– use Object Codes 305, 390 or 393.</a:t>
            </a:r>
          </a:p>
          <a:p>
            <a:pPr lvl="1"/>
            <a:r>
              <a:rPr lang="en-US" dirty="0"/>
              <a:t>MDE has met to determine appropriate object codes for the following:</a:t>
            </a:r>
          </a:p>
          <a:p>
            <a:pPr marL="457200" lvl="1" indent="0">
              <a:buNone/>
            </a:pPr>
            <a:r>
              <a:rPr lang="en-US" dirty="0"/>
              <a:t>	1. Self-insured medical and dental insurance claims should be coded to Object Code 220 or 235.</a:t>
            </a:r>
          </a:p>
          <a:p>
            <a:pPr marL="457200" lvl="1" indent="0">
              <a:buNone/>
            </a:pPr>
            <a:r>
              <a:rPr lang="en-US" dirty="0"/>
              <a:t>	2. Student activity closures or transfers to another student activity and donations to valid 501(c)(3) organizations. </a:t>
            </a:r>
            <a:r>
              <a:rPr lang="en-US"/>
              <a:t>	    Use </a:t>
            </a:r>
            <a:r>
              <a:rPr lang="en-US" dirty="0"/>
              <a:t>Object Code 899 and Source Code 099.</a:t>
            </a:r>
          </a:p>
          <a:p>
            <a:pPr marL="457200" lvl="1" indent="0">
              <a:buNone/>
            </a:pPr>
            <a:r>
              <a:rPr lang="en-US" dirty="0"/>
              <a:t>	3. Hotels or motel expenditures for homeless families should use Object Code 335 beginning in FY 25.</a:t>
            </a:r>
          </a:p>
          <a:p>
            <a:pPr marL="457200" lvl="1" indent="0">
              <a:buNone/>
            </a:pPr>
            <a:r>
              <a:rPr lang="en-US" dirty="0"/>
              <a:t>	4. Ticket sales expenditures for MSHSL events. Use the appropriate Object codes for staff salaries (Object 	Code 185 or 186) with Object codes 2xx. Use other appropriate Object Code 3xx for non-staff and code the revenue 	to gate receipts.</a:t>
            </a:r>
          </a:p>
          <a:p>
            <a:pPr marL="457200" lvl="1" indent="0">
              <a:buNone/>
            </a:pPr>
            <a:r>
              <a:rPr lang="en-US" dirty="0"/>
              <a:t>	5. Ticket sales revenue and reimbursement for MSHSL events should be coded to Fund 18 with Source Code 099	     Misc. Revenue from Local Sources.	</a:t>
            </a:r>
          </a:p>
          <a:p>
            <a:pPr marL="457200" lvl="1" indent="0">
              <a:buNone/>
            </a:pPr>
            <a:endParaRPr lang="en-US" dirty="0"/>
          </a:p>
        </p:txBody>
      </p:sp>
      <p:sp>
        <p:nvSpPr>
          <p:cNvPr id="4" name="Date Placeholder 3">
            <a:extLst>
              <a:ext uri="{FF2B5EF4-FFF2-40B4-BE49-F238E27FC236}">
                <a16:creationId xmlns:a16="http://schemas.microsoft.com/office/drawing/2014/main" id="{67D034A4-6E70-454A-8709-BFB6EDFE11A7}"/>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3FF98552-6F21-4938-BA4B-5E27437F56E5}"/>
              </a:ext>
            </a:extLst>
          </p:cNvPr>
          <p:cNvSpPr>
            <a:spLocks noGrp="1"/>
          </p:cNvSpPr>
          <p:nvPr>
            <p:ph type="sldNum" sz="quarter" idx="12"/>
          </p:nvPr>
        </p:nvSpPr>
        <p:spPr/>
        <p:txBody>
          <a:bodyPr/>
          <a:lstStyle/>
          <a:p>
            <a:fld id="{48F63A3B-78C7-47BE-AE5E-E10140E04643}" type="slidenum">
              <a:rPr lang="en-US" smtClean="0"/>
              <a:t>64</a:t>
            </a:fld>
            <a:endParaRPr lang="en-US" dirty="0"/>
          </a:p>
        </p:txBody>
      </p:sp>
      <p:sp>
        <p:nvSpPr>
          <p:cNvPr id="6" name="Footer Placeholder 5">
            <a:extLst>
              <a:ext uri="{FF2B5EF4-FFF2-40B4-BE49-F238E27FC236}">
                <a16:creationId xmlns:a16="http://schemas.microsoft.com/office/drawing/2014/main" id="{033680C3-4AD7-492F-9EE0-C915872311F6}"/>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939612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algn="ctr"/>
            <a:endParaRPr lang="en-US" dirty="0"/>
          </a:p>
          <a:p>
            <a:pPr marL="0" indent="0" algn="ctr">
              <a:buNone/>
            </a:pPr>
            <a:endParaRPr lang="en-US" sz="4000" dirty="0"/>
          </a:p>
          <a:p>
            <a:pPr marL="0" indent="0" algn="ctr">
              <a:buNone/>
            </a:pPr>
            <a:r>
              <a:rPr lang="en-US" sz="4000" dirty="0"/>
              <a:t>Other Information</a:t>
            </a:r>
          </a:p>
          <a:p>
            <a:pPr marL="0" indent="0" algn="ctr">
              <a:buNone/>
            </a:pPr>
            <a:endParaRPr lang="en-US" sz="4000" dirty="0"/>
          </a:p>
        </p:txBody>
      </p:sp>
      <p:sp>
        <p:nvSpPr>
          <p:cNvPr id="4" name="Date Placeholder 3"/>
          <p:cNvSpPr>
            <a:spLocks noGrp="1"/>
          </p:cNvSpPr>
          <p:nvPr>
            <p:ph type="dt" sz="half" idx="10"/>
          </p:nvPr>
        </p:nvSpPr>
        <p:spPr/>
        <p:txBody>
          <a:bodyPr/>
          <a:lstStyle/>
          <a:p>
            <a:fld id="{2666968D-4E71-40E9-92EC-2DA9E7CB29F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65</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424649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up for MDE email alerts</a:t>
            </a:r>
          </a:p>
        </p:txBody>
      </p:sp>
      <p:sp>
        <p:nvSpPr>
          <p:cNvPr id="4" name="Date Placeholder 3"/>
          <p:cNvSpPr>
            <a:spLocks noGrp="1"/>
          </p:cNvSpPr>
          <p:nvPr>
            <p:ph type="dt" sz="half" idx="10"/>
          </p:nvPr>
        </p:nvSpPr>
        <p:spPr/>
        <p:txBody>
          <a:bodyPr/>
          <a:lstStyle/>
          <a:p>
            <a:fld id="{8D881DE1-C52B-4436-BB4A-E37C514F639E}"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66</a:t>
            </a:fld>
            <a:endParaRPr lang="en-US" dirty="0"/>
          </a:p>
        </p:txBody>
      </p:sp>
      <p:pic>
        <p:nvPicPr>
          <p:cNvPr id="9" name="Picture 8"/>
          <p:cNvPicPr>
            <a:picLocks noChangeAspect="1"/>
          </p:cNvPicPr>
          <p:nvPr/>
        </p:nvPicPr>
        <p:blipFill>
          <a:blip r:embed="rId3"/>
          <a:stretch>
            <a:fillRect/>
          </a:stretch>
        </p:blipFill>
        <p:spPr>
          <a:xfrm>
            <a:off x="698643" y="1431467"/>
            <a:ext cx="10188057" cy="4924883"/>
          </a:xfrm>
          <a:prstGeom prst="rect">
            <a:avLst/>
          </a:prstGeom>
        </p:spPr>
      </p:pic>
      <p:sp>
        <p:nvSpPr>
          <p:cNvPr id="8" name="Right Arrow 7"/>
          <p:cNvSpPr/>
          <p:nvPr/>
        </p:nvSpPr>
        <p:spPr>
          <a:xfrm>
            <a:off x="7990619" y="5887092"/>
            <a:ext cx="876300" cy="575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364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296525" cy="914400"/>
          </a:xfrm>
        </p:spPr>
        <p:txBody>
          <a:bodyPr/>
          <a:lstStyle/>
          <a:p>
            <a:r>
              <a:rPr lang="en-US" dirty="0"/>
              <a:t>MDE Calendar </a:t>
            </a:r>
          </a:p>
        </p:txBody>
      </p:sp>
      <p:sp>
        <p:nvSpPr>
          <p:cNvPr id="7" name="Content Placeholder 6"/>
          <p:cNvSpPr>
            <a:spLocks noGrp="1"/>
          </p:cNvSpPr>
          <p:nvPr>
            <p:ph idx="1"/>
          </p:nvPr>
        </p:nvSpPr>
        <p:spPr>
          <a:xfrm>
            <a:off x="838200" y="1825624"/>
            <a:ext cx="10587182" cy="4356101"/>
          </a:xfrm>
        </p:spPr>
        <p:txBody>
          <a:bodyPr>
            <a:normAutofit fontScale="92500" lnSpcReduction="20000"/>
          </a:bodyPr>
          <a:lstStyle/>
          <a:p>
            <a:pPr marL="0" indent="0">
              <a:spcAft>
                <a:spcPts val="600"/>
              </a:spcAft>
              <a:buNone/>
            </a:pPr>
            <a:r>
              <a:rPr lang="en-US" sz="2400" b="1" dirty="0">
                <a:hlinkClick r:id="rId3"/>
              </a:rPr>
              <a:t>About MDE &gt; Calendar</a:t>
            </a:r>
            <a:endParaRPr lang="en-US" sz="3600" b="1" dirty="0">
              <a:solidFill>
                <a:srgbClr val="B20738"/>
              </a:solidFill>
              <a:ea typeface="Times New Roman" panose="02020603050405020304" pitchFamily="18" charset="0"/>
              <a:cs typeface="Times New Roman" panose="02020603050405020304" pitchFamily="18" charset="0"/>
            </a:endParaRPr>
          </a:p>
          <a:p>
            <a:pPr marL="0" indent="0">
              <a:spcAft>
                <a:spcPts val="600"/>
              </a:spcAft>
              <a:buNone/>
            </a:pPr>
            <a:r>
              <a:rPr lang="en-US" sz="3600" b="1" dirty="0">
                <a:solidFill>
                  <a:srgbClr val="B20738"/>
                </a:solidFill>
                <a:ea typeface="Times New Roman" panose="02020603050405020304" pitchFamily="18" charset="0"/>
                <a:cs typeface="Times New Roman" panose="02020603050405020304" pitchFamily="18" charset="0"/>
              </a:rPr>
              <a:t>Future UFARS 101 Trainings </a:t>
            </a:r>
          </a:p>
          <a:p>
            <a:pPr>
              <a:lnSpc>
                <a:spcPct val="115000"/>
              </a:lnSpc>
              <a:spcBef>
                <a:spcPts val="600"/>
              </a:spcBef>
            </a:pPr>
            <a:r>
              <a:rPr lang="en-US" dirty="0">
                <a:ea typeface="Calibri" panose="020F0502020204030204" pitchFamily="34" charset="0"/>
                <a:cs typeface="Times New Roman" panose="02020603050405020304" pitchFamily="18" charset="0"/>
              </a:rPr>
              <a:t>UFARS 101 training will introduce Uniform Financial Accounting and Reporting Standards (UFARS) and review: A) Chart of Accounts; B) UFARS System Uses; C) Code Descriptions; D) Legislative Requirements, and review basic accounting concepts and financial reporting for Minnesota schools. The training will also include expenditures/revenues exercises and website navigation.</a:t>
            </a:r>
          </a:p>
          <a:p>
            <a:pPr>
              <a:lnSpc>
                <a:spcPct val="115000"/>
              </a:lnSpc>
              <a:spcBef>
                <a:spcPts val="600"/>
              </a:spcBef>
            </a:pPr>
            <a:r>
              <a:rPr lang="en-US" dirty="0">
                <a:ea typeface="Calibri" panose="020F0502020204030204" pitchFamily="34" charset="0"/>
                <a:cs typeface="Times New Roman" panose="02020603050405020304" pitchFamily="18" charset="0"/>
              </a:rPr>
              <a:t>Registration information for future UFARS 101 workshops are posted on the MDE </a:t>
            </a:r>
            <a:r>
              <a:rPr lang="en-US" dirty="0">
                <a:ea typeface="Calibri" panose="020F0502020204030204" pitchFamily="34" charset="0"/>
                <a:cs typeface="Times New Roman" panose="02020603050405020304" pitchFamily="18" charset="0"/>
                <a:hlinkClick r:id="rId3"/>
              </a:rPr>
              <a:t>calendar</a:t>
            </a:r>
            <a:r>
              <a:rPr lang="en-US" dirty="0">
                <a:ea typeface="Calibri" panose="020F0502020204030204" pitchFamily="34" charset="0"/>
                <a:cs typeface="Times New Roman" panose="02020603050405020304" pitchFamily="18" charset="0"/>
              </a:rPr>
              <a:t> webpage or by following About MDE &gt; Calendar.  </a:t>
            </a:r>
          </a:p>
          <a:p>
            <a:pPr>
              <a:lnSpc>
                <a:spcPct val="115000"/>
              </a:lnSpc>
              <a:spcBef>
                <a:spcPts val="600"/>
              </a:spcBef>
            </a:pPr>
            <a:r>
              <a:rPr lang="en-US" dirty="0">
                <a:ea typeface="Calibri" panose="020F0502020204030204" pitchFamily="34" charset="0"/>
                <a:cs typeface="Times New Roman" panose="02020603050405020304" pitchFamily="18" charset="0"/>
              </a:rPr>
              <a:t>MDE Financial Management Staff is currently planning virtual training options.  </a:t>
            </a:r>
            <a:endParaRPr lang="en-US" b="1" dirty="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0A37836-F0FB-4BA4-9D65-F1DF133C0C9E}" type="datetime1">
              <a:rPr lang="en-US" smtClean="0"/>
              <a:t>3/27/2024</a:t>
            </a:fld>
            <a:endParaRPr lang="en-US" dirty="0"/>
          </a:p>
        </p:txBody>
      </p:sp>
      <p:sp>
        <p:nvSpPr>
          <p:cNvPr id="5" name="Footer Placeholder 4"/>
          <p:cNvSpPr>
            <a:spLocks noGrp="1"/>
          </p:cNvSpPr>
          <p:nvPr>
            <p:ph type="ftr" sz="quarter" idx="13"/>
          </p:nvPr>
        </p:nvSpPr>
        <p:spPr/>
        <p:txBody>
          <a:bodyPr/>
          <a:lstStyle/>
          <a:p>
            <a:pPr>
              <a:defRPr/>
            </a:pPr>
            <a:r>
              <a:rPr lang="en-US" dirty="0">
                <a:solidFill>
                  <a:schemeClr val="tx1"/>
                </a:solidFill>
              </a:rPr>
              <a:t>Leading for educational excellence and equity, every day for every one. | education.mn.gov</a:t>
            </a:r>
          </a:p>
        </p:txBody>
      </p:sp>
      <p:sp>
        <p:nvSpPr>
          <p:cNvPr id="3" name="Slide Number Placeholder 2"/>
          <p:cNvSpPr>
            <a:spLocks noGrp="1"/>
          </p:cNvSpPr>
          <p:nvPr>
            <p:ph type="sldNum" sz="quarter" idx="12"/>
          </p:nvPr>
        </p:nvSpPr>
        <p:spPr/>
        <p:txBody>
          <a:bodyPr/>
          <a:lstStyle/>
          <a:p>
            <a:pPr>
              <a:defRPr/>
            </a:pPr>
            <a:fld id="{7747FA44-02FD-4485-B373-A98F0B4349C3}" type="slidenum">
              <a:rPr lang="en-US" smtClean="0"/>
              <a:pPr>
                <a:defRPr/>
              </a:pPr>
              <a:t>67</a:t>
            </a:fld>
            <a:endParaRPr lang="en-US" dirty="0"/>
          </a:p>
        </p:txBody>
      </p:sp>
    </p:spTree>
    <p:extLst>
      <p:ext uri="{BB962C8B-B14F-4D97-AF65-F5344CB8AC3E}">
        <p14:creationId xmlns:p14="http://schemas.microsoft.com/office/powerpoint/2010/main" val="32799483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Manager Listserv</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Business Managers Listserv Subscriptions</a:t>
            </a:r>
          </a:p>
          <a:p>
            <a:pPr marL="0" indent="0">
              <a:buNone/>
            </a:pPr>
            <a:r>
              <a:rPr lang="en-US" dirty="0"/>
              <a:t>This service is provided to business managers by MDE as an ongoing communication informing them of current MDE news. If you are a new subscriber or updating current information, please contact </a:t>
            </a:r>
            <a:r>
              <a:rPr lang="en-US" u="sng" dirty="0">
                <a:hlinkClick r:id="rId2"/>
              </a:rPr>
              <a:t>Nicki Cha</a:t>
            </a:r>
            <a:r>
              <a:rPr lang="en-US" dirty="0"/>
              <a:t> (nicki.cha@state.mn.us) and provide the following information in your email:</a:t>
            </a:r>
          </a:p>
          <a:p>
            <a:pPr marL="0">
              <a:lnSpc>
                <a:spcPct val="120000"/>
              </a:lnSpc>
              <a:spcBef>
                <a:spcPts val="0"/>
              </a:spcBef>
              <a:spcAft>
                <a:spcPts val="0"/>
              </a:spcAft>
            </a:pPr>
            <a:r>
              <a:rPr lang="en-US" dirty="0"/>
              <a:t>First Name</a:t>
            </a:r>
          </a:p>
          <a:p>
            <a:pPr marL="0">
              <a:lnSpc>
                <a:spcPct val="120000"/>
              </a:lnSpc>
              <a:spcBef>
                <a:spcPts val="0"/>
              </a:spcBef>
              <a:spcAft>
                <a:spcPts val="0"/>
              </a:spcAft>
            </a:pPr>
            <a:r>
              <a:rPr lang="en-US" dirty="0"/>
              <a:t>Last Name</a:t>
            </a:r>
          </a:p>
          <a:p>
            <a:pPr marL="0">
              <a:lnSpc>
                <a:spcPct val="120000"/>
              </a:lnSpc>
              <a:spcBef>
                <a:spcPts val="0"/>
              </a:spcBef>
              <a:spcAft>
                <a:spcPts val="0"/>
              </a:spcAft>
            </a:pPr>
            <a:r>
              <a:rPr lang="en-US" dirty="0"/>
              <a:t>District Name</a:t>
            </a:r>
          </a:p>
          <a:p>
            <a:pPr marL="0">
              <a:lnSpc>
                <a:spcPct val="120000"/>
              </a:lnSpc>
              <a:spcBef>
                <a:spcPts val="0"/>
              </a:spcBef>
              <a:spcAft>
                <a:spcPts val="0"/>
              </a:spcAft>
            </a:pPr>
            <a:r>
              <a:rPr lang="en-US" dirty="0"/>
              <a:t>District Number</a:t>
            </a:r>
          </a:p>
          <a:p>
            <a:pPr marL="0">
              <a:lnSpc>
                <a:spcPct val="120000"/>
              </a:lnSpc>
              <a:spcBef>
                <a:spcPts val="0"/>
              </a:spcBef>
              <a:spcAft>
                <a:spcPts val="0"/>
              </a:spcAft>
            </a:pPr>
            <a:r>
              <a:rPr lang="en-US" dirty="0"/>
              <a:t>Email</a:t>
            </a:r>
          </a:p>
          <a:p>
            <a:pPr marL="0">
              <a:lnSpc>
                <a:spcPct val="120000"/>
              </a:lnSpc>
              <a:spcBef>
                <a:spcPts val="0"/>
              </a:spcBef>
              <a:spcAft>
                <a:spcPts val="0"/>
              </a:spcAft>
            </a:pPr>
            <a:r>
              <a:rPr lang="en-US" dirty="0"/>
              <a:t>Phone Number</a:t>
            </a:r>
          </a:p>
          <a:p>
            <a:pPr marL="0">
              <a:lnSpc>
                <a:spcPct val="120000"/>
              </a:lnSpc>
              <a:spcBef>
                <a:spcPts val="0"/>
              </a:spcBef>
              <a:spcAft>
                <a:spcPts val="0"/>
              </a:spcAft>
            </a:pPr>
            <a:r>
              <a:rPr lang="en-US" dirty="0"/>
              <a:t>Phone Extension</a:t>
            </a:r>
          </a:p>
          <a:p>
            <a:pPr marL="0">
              <a:lnSpc>
                <a:spcPct val="120000"/>
              </a:lnSpc>
              <a:spcBef>
                <a:spcPts val="0"/>
              </a:spcBef>
              <a:spcAft>
                <a:spcPts val="0"/>
              </a:spcAft>
            </a:pPr>
            <a:r>
              <a:rPr lang="en-US" dirty="0"/>
              <a:t>Staff Position</a:t>
            </a:r>
          </a:p>
          <a:p>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68</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88358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61D6-9AC8-4CB4-ADEE-BA801EDB7E1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49469E-ABBC-4FF5-BD54-52A5D17F9A9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Statutory Operating Debt (SOD) and Fiscal Responsibility</a:t>
            </a:r>
          </a:p>
          <a:p>
            <a:pPr marL="0" indent="0" algn="ctr">
              <a:buNone/>
            </a:pPr>
            <a:endParaRPr lang="en-US" sz="2400" dirty="0"/>
          </a:p>
        </p:txBody>
      </p:sp>
      <p:sp>
        <p:nvSpPr>
          <p:cNvPr id="4" name="Date Placeholder 3">
            <a:extLst>
              <a:ext uri="{FF2B5EF4-FFF2-40B4-BE49-F238E27FC236}">
                <a16:creationId xmlns:a16="http://schemas.microsoft.com/office/drawing/2014/main" id="{81B0DB8B-DF30-428F-991F-2C7D9A98D968}"/>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9962F9D3-C6F8-48A3-923A-42E4F49E47C9}"/>
              </a:ext>
            </a:extLst>
          </p:cNvPr>
          <p:cNvSpPr>
            <a:spLocks noGrp="1"/>
          </p:cNvSpPr>
          <p:nvPr>
            <p:ph type="sldNum" sz="quarter" idx="12"/>
          </p:nvPr>
        </p:nvSpPr>
        <p:spPr/>
        <p:txBody>
          <a:bodyPr/>
          <a:lstStyle/>
          <a:p>
            <a:fld id="{48F63A3B-78C7-47BE-AE5E-E10140E04643}" type="slidenum">
              <a:rPr lang="en-US" smtClean="0"/>
              <a:t>69</a:t>
            </a:fld>
            <a:endParaRPr lang="en-US" dirty="0"/>
          </a:p>
        </p:txBody>
      </p:sp>
      <p:sp>
        <p:nvSpPr>
          <p:cNvPr id="6" name="Footer Placeholder 5">
            <a:extLst>
              <a:ext uri="{FF2B5EF4-FFF2-40B4-BE49-F238E27FC236}">
                <a16:creationId xmlns:a16="http://schemas.microsoft.com/office/drawing/2014/main" id="{0FB60854-92DE-4A79-927A-3D3FF8E70B31}"/>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01327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E3A3-DE6E-4C9F-B40F-FA35EC9003E9}"/>
              </a:ext>
            </a:extLst>
          </p:cNvPr>
          <p:cNvSpPr>
            <a:spLocks noGrp="1"/>
          </p:cNvSpPr>
          <p:nvPr>
            <p:ph type="title"/>
          </p:nvPr>
        </p:nvSpPr>
        <p:spPr/>
        <p:txBody>
          <a:bodyPr/>
          <a:lstStyle/>
          <a:p>
            <a:r>
              <a:rPr lang="en-US" dirty="0"/>
              <a:t>FY 2024 Program Code</a:t>
            </a:r>
          </a:p>
        </p:txBody>
      </p:sp>
      <p:sp>
        <p:nvSpPr>
          <p:cNvPr id="3" name="Content Placeholder 2">
            <a:extLst>
              <a:ext uri="{FF2B5EF4-FFF2-40B4-BE49-F238E27FC236}">
                <a16:creationId xmlns:a16="http://schemas.microsoft.com/office/drawing/2014/main" id="{B49AA3AB-AC56-4C07-B094-9D3F46E802EA}"/>
              </a:ext>
            </a:extLst>
          </p:cNvPr>
          <p:cNvSpPr>
            <a:spLocks noGrp="1"/>
          </p:cNvSpPr>
          <p:nvPr>
            <p:ph idx="1"/>
          </p:nvPr>
        </p:nvSpPr>
        <p:spPr/>
        <p:txBody>
          <a:bodyPr/>
          <a:lstStyle/>
          <a:p>
            <a:pPr marL="0" indent="0">
              <a:buNone/>
            </a:pPr>
            <a:r>
              <a:rPr lang="en-US" b="1" dirty="0">
                <a:solidFill>
                  <a:srgbClr val="00B050"/>
                </a:solidFill>
              </a:rPr>
              <a:t>Updated</a:t>
            </a:r>
            <a:r>
              <a:rPr lang="en-US" dirty="0">
                <a:solidFill>
                  <a:srgbClr val="003865"/>
                </a:solidFill>
              </a:rPr>
              <a:t> </a:t>
            </a:r>
            <a:r>
              <a:rPr lang="en-US" dirty="0">
                <a:solidFill>
                  <a:srgbClr val="00B050"/>
                </a:solidFill>
              </a:rPr>
              <a:t>the following program code:</a:t>
            </a:r>
          </a:p>
          <a:p>
            <a:pPr marL="0" indent="0">
              <a:buNone/>
            </a:pPr>
            <a:r>
              <a:rPr lang="en-US" b="1" dirty="0"/>
              <a:t>579	Preschool – Instructional (Fund 04) </a:t>
            </a:r>
          </a:p>
          <a:p>
            <a:pPr marL="0" indent="0">
              <a:buNone/>
            </a:pPr>
            <a:r>
              <a:rPr lang="en-US" dirty="0"/>
              <a:t>Record all costs for non-fee based preschool programs that provide educational opportunities to children 3 through 5 years old that do not generate average daily membership with respect to MARSS. Childcare costs should be reported in Program Code 570 for children kindergarten through sixth grade. </a:t>
            </a:r>
            <a:r>
              <a:rPr lang="en-US" b="1" dirty="0"/>
              <a:t>Use Program Code 590 for child care programs for children less than five years old</a:t>
            </a:r>
            <a:r>
              <a:rPr lang="en-US" dirty="0"/>
              <a:t>.</a:t>
            </a:r>
          </a:p>
          <a:p>
            <a:endParaRPr lang="en-US" dirty="0"/>
          </a:p>
        </p:txBody>
      </p:sp>
      <p:sp>
        <p:nvSpPr>
          <p:cNvPr id="4" name="Date Placeholder 3">
            <a:extLst>
              <a:ext uri="{FF2B5EF4-FFF2-40B4-BE49-F238E27FC236}">
                <a16:creationId xmlns:a16="http://schemas.microsoft.com/office/drawing/2014/main" id="{EA0BDF7E-33FF-4356-B50E-DA8D6CC4104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9A961AF4-C31A-437A-9823-5F954293C9EB}"/>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a:extLst>
              <a:ext uri="{FF2B5EF4-FFF2-40B4-BE49-F238E27FC236}">
                <a16:creationId xmlns:a16="http://schemas.microsoft.com/office/drawing/2014/main" id="{1803805E-44EC-4E11-85A8-916858687482}"/>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349266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SOD</a:t>
            </a:r>
          </a:p>
        </p:txBody>
      </p:sp>
      <p:sp>
        <p:nvSpPr>
          <p:cNvPr id="3" name="Content Placeholder 2"/>
          <p:cNvSpPr>
            <a:spLocks noGrp="1"/>
          </p:cNvSpPr>
          <p:nvPr>
            <p:ph idx="1"/>
          </p:nvPr>
        </p:nvSpPr>
        <p:spPr/>
        <p:txBody>
          <a:bodyPr>
            <a:normAutofit fontScale="85000" lnSpcReduction="10000"/>
          </a:bodyPr>
          <a:lstStyle/>
          <a:p>
            <a:r>
              <a:rPr lang="en-US" dirty="0"/>
              <a:t>Most of the COVID-19 additional funds are expiring at the end of FY 24 (June 30, 2024).</a:t>
            </a:r>
          </a:p>
          <a:p>
            <a:r>
              <a:rPr lang="en-US" dirty="0"/>
              <a:t>As your schools work on the FY 25 budgets, it is important that the decrease in funding be recognized during the budget planning for FY 25 and future years. </a:t>
            </a:r>
          </a:p>
          <a:p>
            <a:r>
              <a:rPr lang="en-US" dirty="0"/>
              <a:t>School districts and charters schools are required to comply with Minnesota Statutes, section 123B.83 – Expenditure Limitations, which requires that a district must limit its expenditures so that the calculated net unreserved general fund balance or “operating debt” as of June 30 does not constitute Statutory Operating Debt (SOD).  According to Minnesota Statutes, section 123B.81, Subdivision 2, </a:t>
            </a:r>
            <a:r>
              <a:rPr lang="en-US" b="1" dirty="0"/>
              <a:t>SOD exists if the school’s operating debt is more than 2 ½  percent of the most recent Fiscal Year’s (FY) expenditure amount</a:t>
            </a:r>
            <a:r>
              <a:rPr lang="en-US" dirty="0"/>
              <a:t>. This includes General Fund Balance Sheet Accounts:  418 Committed for Separation/Retirement Benefits; 460 Nonspendable; 461 Committed; 462 Assigned; 464 Restricted; 475 Title VII-Impact Aid; 476 PILT and 422 Unassigned.</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70</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272312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3D3A-0DEC-4904-AC31-FC2D70609533}"/>
              </a:ext>
            </a:extLst>
          </p:cNvPr>
          <p:cNvSpPr>
            <a:spLocks noGrp="1"/>
          </p:cNvSpPr>
          <p:nvPr>
            <p:ph type="title"/>
          </p:nvPr>
        </p:nvSpPr>
        <p:spPr/>
        <p:txBody>
          <a:bodyPr/>
          <a:lstStyle/>
          <a:p>
            <a:r>
              <a:rPr lang="en-US" dirty="0"/>
              <a:t>SOD Calculation</a:t>
            </a:r>
          </a:p>
        </p:txBody>
      </p:sp>
      <p:sp>
        <p:nvSpPr>
          <p:cNvPr id="3" name="Content Placeholder 2">
            <a:extLst>
              <a:ext uri="{FF2B5EF4-FFF2-40B4-BE49-F238E27FC236}">
                <a16:creationId xmlns:a16="http://schemas.microsoft.com/office/drawing/2014/main" id="{BA7D9FFE-728E-40F5-9FCD-F5262FA30E43}"/>
              </a:ext>
            </a:extLst>
          </p:cNvPr>
          <p:cNvSpPr>
            <a:spLocks noGrp="1"/>
          </p:cNvSpPr>
          <p:nvPr>
            <p:ph idx="1"/>
          </p:nvPr>
        </p:nvSpPr>
        <p:spPr/>
        <p:txBody>
          <a:bodyPr/>
          <a:lstStyle/>
          <a:p>
            <a:r>
              <a:rPr lang="en-US" dirty="0"/>
              <a:t>The SOD calculation excludes </a:t>
            </a:r>
            <a:r>
              <a:rPr lang="en-US" b="1" dirty="0"/>
              <a:t>expenditures</a:t>
            </a:r>
            <a:r>
              <a:rPr lang="en-US" dirty="0"/>
              <a:t> that flow through the following Restricted/Reserved accounts: </a:t>
            </a:r>
          </a:p>
          <a:p>
            <a:pPr marL="0" indent="0">
              <a:buNone/>
            </a:pPr>
            <a:r>
              <a:rPr lang="en-US" dirty="0"/>
              <a:t>	Balance Sheet Accounts 401, 402-403, 407-408</a:t>
            </a:r>
            <a:r>
              <a:rPr lang="en-US"/>
              <a:t>, 412-414</a:t>
            </a:r>
            <a:r>
              <a:rPr lang="en-US" dirty="0"/>
              <a:t>, 416-417, 424, 	426-428, 434-436</a:t>
            </a:r>
            <a:r>
              <a:rPr lang="en-US"/>
              <a:t>, 438-441, 443, 448-449</a:t>
            </a:r>
            <a:r>
              <a:rPr lang="en-US" dirty="0"/>
              <a:t>, 451-453, 459, 467 and 472-	474</a:t>
            </a:r>
          </a:p>
          <a:p>
            <a:r>
              <a:rPr lang="en-US" dirty="0"/>
              <a:t>The SOD calculation also excludes Object Codes:</a:t>
            </a:r>
          </a:p>
          <a:p>
            <a:pPr marL="457200" lvl="1" indent="0">
              <a:buNone/>
            </a:pPr>
            <a:r>
              <a:rPr lang="en-US" dirty="0"/>
              <a:t>	</a:t>
            </a:r>
            <a:r>
              <a:rPr lang="en-US" sz="2500" dirty="0"/>
              <a:t>891	TRA and PERA Special Funding Situations Pension Expense</a:t>
            </a:r>
          </a:p>
          <a:p>
            <a:pPr marL="457200" lvl="1" indent="0">
              <a:buNone/>
            </a:pPr>
            <a:r>
              <a:rPr lang="en-US" sz="2500" dirty="0"/>
              <a:t>	910 	Permanent Transfers to Other Funds</a:t>
            </a:r>
          </a:p>
        </p:txBody>
      </p:sp>
      <p:sp>
        <p:nvSpPr>
          <p:cNvPr id="4" name="Date Placeholder 3">
            <a:extLst>
              <a:ext uri="{FF2B5EF4-FFF2-40B4-BE49-F238E27FC236}">
                <a16:creationId xmlns:a16="http://schemas.microsoft.com/office/drawing/2014/main" id="{DC15AA74-41EB-494E-9DE3-AF6415D803FC}"/>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F6FEAEF3-1C84-442A-86B7-6E6E3DC196CF}"/>
              </a:ext>
            </a:extLst>
          </p:cNvPr>
          <p:cNvSpPr>
            <a:spLocks noGrp="1"/>
          </p:cNvSpPr>
          <p:nvPr>
            <p:ph type="sldNum" sz="quarter" idx="12"/>
          </p:nvPr>
        </p:nvSpPr>
        <p:spPr/>
        <p:txBody>
          <a:bodyPr/>
          <a:lstStyle/>
          <a:p>
            <a:fld id="{48F63A3B-78C7-47BE-AE5E-E10140E04643}" type="slidenum">
              <a:rPr lang="en-US" smtClean="0"/>
              <a:t>71</a:t>
            </a:fld>
            <a:endParaRPr lang="en-US" dirty="0"/>
          </a:p>
        </p:txBody>
      </p:sp>
      <p:sp>
        <p:nvSpPr>
          <p:cNvPr id="6" name="Footer Placeholder 5">
            <a:extLst>
              <a:ext uri="{FF2B5EF4-FFF2-40B4-BE49-F238E27FC236}">
                <a16:creationId xmlns:a16="http://schemas.microsoft.com/office/drawing/2014/main" id="{B6B6866D-B963-48F3-899C-DF7D5091FC47}"/>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217730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2924-0A6E-4508-8CD5-BF2A60D5ED17}"/>
              </a:ext>
            </a:extLst>
          </p:cNvPr>
          <p:cNvSpPr>
            <a:spLocks noGrp="1"/>
          </p:cNvSpPr>
          <p:nvPr>
            <p:ph type="title"/>
          </p:nvPr>
        </p:nvSpPr>
        <p:spPr/>
        <p:txBody>
          <a:bodyPr/>
          <a:lstStyle/>
          <a:p>
            <a:r>
              <a:rPr lang="en-US" dirty="0"/>
              <a:t>SOD Calculation</a:t>
            </a:r>
          </a:p>
        </p:txBody>
      </p:sp>
      <p:sp>
        <p:nvSpPr>
          <p:cNvPr id="4" name="Content Placeholder 3">
            <a:extLst>
              <a:ext uri="{FF2B5EF4-FFF2-40B4-BE49-F238E27FC236}">
                <a16:creationId xmlns:a16="http://schemas.microsoft.com/office/drawing/2014/main" id="{6379B2FC-98E5-4AC8-BD41-359188057C88}"/>
              </a:ext>
            </a:extLst>
          </p:cNvPr>
          <p:cNvSpPr>
            <a:spLocks noGrp="1"/>
          </p:cNvSpPr>
          <p:nvPr>
            <p:ph sz="half" idx="2"/>
          </p:nvPr>
        </p:nvSpPr>
        <p:spPr>
          <a:xfrm>
            <a:off x="6096000" y="1489154"/>
            <a:ext cx="5257800" cy="4687810"/>
          </a:xfrm>
        </p:spPr>
        <p:txBody>
          <a:bodyPr>
            <a:normAutofit fontScale="92500"/>
          </a:bodyPr>
          <a:lstStyle/>
          <a:p>
            <a:pPr marL="0" indent="0">
              <a:buNone/>
            </a:pPr>
            <a:r>
              <a:rPr lang="en-US" dirty="0"/>
              <a:t>Fund Balance:		$  (808,043)</a:t>
            </a:r>
          </a:p>
          <a:p>
            <a:pPr marL="0" indent="0">
              <a:buNone/>
            </a:pPr>
            <a:r>
              <a:rPr lang="en-US" dirty="0"/>
              <a:t>Expenditures:		 $9,154,508</a:t>
            </a:r>
          </a:p>
          <a:p>
            <a:pPr marL="0" indent="0">
              <a:buNone/>
            </a:pPr>
            <a:r>
              <a:rPr lang="en-US" dirty="0"/>
              <a:t>SOD calculation:	     -8.83%</a:t>
            </a:r>
          </a:p>
          <a:p>
            <a:pPr marL="0" indent="0">
              <a:buNone/>
            </a:pPr>
            <a:r>
              <a:rPr lang="en-US" dirty="0"/>
              <a:t>In this example, the fund balance equals 460 Non-Spendable and 422 Unassigned ($847,198 less 39,155) = $(808,043)</a:t>
            </a:r>
          </a:p>
          <a:p>
            <a:pPr marL="0" indent="0">
              <a:buNone/>
            </a:pPr>
            <a:r>
              <a:rPr lang="en-US" dirty="0"/>
              <a:t>Note: Fund balance includes the Non-Spendable, Restricted, Committed and Assigned and Unassigned Fund Balances.</a:t>
            </a:r>
          </a:p>
        </p:txBody>
      </p:sp>
      <p:sp>
        <p:nvSpPr>
          <p:cNvPr id="5" name="Date Placeholder 4">
            <a:extLst>
              <a:ext uri="{FF2B5EF4-FFF2-40B4-BE49-F238E27FC236}">
                <a16:creationId xmlns:a16="http://schemas.microsoft.com/office/drawing/2014/main" id="{04B156BD-6940-4744-875D-E4748A4DB4CA}"/>
              </a:ext>
            </a:extLst>
          </p:cNvPr>
          <p:cNvSpPr>
            <a:spLocks noGrp="1"/>
          </p:cNvSpPr>
          <p:nvPr>
            <p:ph type="dt" sz="half" idx="10"/>
          </p:nvPr>
        </p:nvSpPr>
        <p:spPr/>
        <p:txBody>
          <a:bodyPr/>
          <a:lstStyle/>
          <a:p>
            <a:fld id="{AF33F15E-6914-49BA-91E3-1961B3E7F9E5}" type="datetime1">
              <a:rPr lang="en-US" smtClean="0"/>
              <a:t>3/27/2024</a:t>
            </a:fld>
            <a:endParaRPr lang="en-US" dirty="0"/>
          </a:p>
        </p:txBody>
      </p:sp>
      <p:sp>
        <p:nvSpPr>
          <p:cNvPr id="6" name="Slide Number Placeholder 5">
            <a:extLst>
              <a:ext uri="{FF2B5EF4-FFF2-40B4-BE49-F238E27FC236}">
                <a16:creationId xmlns:a16="http://schemas.microsoft.com/office/drawing/2014/main" id="{88B16F69-3C6E-4A20-B8F7-A76924D90196}"/>
              </a:ext>
            </a:extLst>
          </p:cNvPr>
          <p:cNvSpPr>
            <a:spLocks noGrp="1"/>
          </p:cNvSpPr>
          <p:nvPr>
            <p:ph type="sldNum" sz="quarter" idx="12"/>
          </p:nvPr>
        </p:nvSpPr>
        <p:spPr/>
        <p:txBody>
          <a:bodyPr/>
          <a:lstStyle/>
          <a:p>
            <a:fld id="{48F63A3B-78C7-47BE-AE5E-E10140E04643}" type="slidenum">
              <a:rPr lang="en-US" smtClean="0"/>
              <a:t>72</a:t>
            </a:fld>
            <a:endParaRPr lang="en-US" dirty="0"/>
          </a:p>
        </p:txBody>
      </p:sp>
      <p:sp>
        <p:nvSpPr>
          <p:cNvPr id="7" name="Footer Placeholder 6">
            <a:extLst>
              <a:ext uri="{FF2B5EF4-FFF2-40B4-BE49-F238E27FC236}">
                <a16:creationId xmlns:a16="http://schemas.microsoft.com/office/drawing/2014/main" id="{A0708356-8C55-48EA-93B8-CADCDD05D886}"/>
              </a:ext>
            </a:extLst>
          </p:cNvPr>
          <p:cNvSpPr>
            <a:spLocks noGrp="1"/>
          </p:cNvSpPr>
          <p:nvPr>
            <p:ph type="ftr" sz="quarter" idx="13"/>
          </p:nvPr>
        </p:nvSpPr>
        <p:spPr/>
        <p:txBody>
          <a:bodyPr/>
          <a:lstStyle/>
          <a:p>
            <a:endParaRPr lang="en-US" dirty="0">
              <a:solidFill>
                <a:srgbClr val="003865"/>
              </a:solidFill>
            </a:endParaRPr>
          </a:p>
        </p:txBody>
      </p:sp>
      <p:pic>
        <p:nvPicPr>
          <p:cNvPr id="10" name="Content Placeholder 9">
            <a:extLst>
              <a:ext uri="{FF2B5EF4-FFF2-40B4-BE49-F238E27FC236}">
                <a16:creationId xmlns:a16="http://schemas.microsoft.com/office/drawing/2014/main" id="{7C48DE2C-6432-439A-9593-478EB81FD295}"/>
              </a:ext>
            </a:extLst>
          </p:cNvPr>
          <p:cNvPicPr>
            <a:picLocks noGrp="1" noChangeAspect="1"/>
          </p:cNvPicPr>
          <p:nvPr>
            <p:ph sz="half" idx="1"/>
          </p:nvPr>
        </p:nvPicPr>
        <p:blipFill>
          <a:blip r:embed="rId2"/>
          <a:stretch>
            <a:fillRect/>
          </a:stretch>
        </p:blipFill>
        <p:spPr>
          <a:xfrm>
            <a:off x="1397285" y="1593850"/>
            <a:ext cx="4222679" cy="4583113"/>
          </a:xfrm>
          <a:prstGeom prst="rect">
            <a:avLst/>
          </a:prstGeom>
        </p:spPr>
      </p:pic>
    </p:spTree>
    <p:extLst>
      <p:ext uri="{BB962C8B-B14F-4D97-AF65-F5344CB8AC3E}">
        <p14:creationId xmlns:p14="http://schemas.microsoft.com/office/powerpoint/2010/main" val="1815846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SOD Special Operating Plan</a:t>
            </a:r>
          </a:p>
        </p:txBody>
      </p:sp>
      <p:sp>
        <p:nvSpPr>
          <p:cNvPr id="3" name="Content Placeholder 2"/>
          <p:cNvSpPr>
            <a:spLocks noGrp="1"/>
          </p:cNvSpPr>
          <p:nvPr>
            <p:ph idx="1"/>
          </p:nvPr>
        </p:nvSpPr>
        <p:spPr>
          <a:xfrm>
            <a:off x="678094" y="1448656"/>
            <a:ext cx="10675706" cy="4728307"/>
          </a:xfrm>
        </p:spPr>
        <p:txBody>
          <a:bodyPr>
            <a:normAutofit fontScale="92500" lnSpcReduction="20000"/>
          </a:bodyPr>
          <a:lstStyle/>
          <a:p>
            <a:pPr marL="0" indent="0">
              <a:buNone/>
            </a:pPr>
            <a:r>
              <a:rPr lang="en-US" b="1" i="1" dirty="0"/>
              <a:t>By January 31 of the following fiscal year of SOD, the school and the school board of education are required to create and implement a Special Operating Plan which is formally approved through a board resolution and submitted to the commissioner of the Minnesota Department of Education for approval.</a:t>
            </a:r>
            <a:endParaRPr lang="en-US" dirty="0"/>
          </a:p>
          <a:p>
            <a:pPr marL="0" indent="0">
              <a:buNone/>
            </a:pPr>
            <a:r>
              <a:rPr lang="en-US" dirty="0"/>
              <a:t>The Special Operating Plan consists of the following sections:</a:t>
            </a:r>
          </a:p>
          <a:p>
            <a:pPr lvl="1"/>
            <a:r>
              <a:rPr lang="en-US" dirty="0"/>
              <a:t>Introduction and Explanation of Current SOD Position (Narrative)</a:t>
            </a:r>
          </a:p>
          <a:p>
            <a:pPr lvl="1"/>
            <a:r>
              <a:rPr lang="en-US" dirty="0"/>
              <a:t>Budget Development and Financial Management Process (Narrative) </a:t>
            </a:r>
          </a:p>
          <a:p>
            <a:pPr lvl="1"/>
            <a:r>
              <a:rPr lang="en-US" dirty="0"/>
              <a:t>Ongoing Financial Monitoring Processes and Procedures (Narrative)</a:t>
            </a:r>
          </a:p>
          <a:p>
            <a:pPr lvl="1"/>
            <a:r>
              <a:rPr lang="en-US" dirty="0"/>
              <a:t>Action Plan to remove SOD Status (Narrative)</a:t>
            </a:r>
          </a:p>
          <a:p>
            <a:pPr lvl="1"/>
            <a:r>
              <a:rPr lang="en-US" dirty="0"/>
              <a:t>Special Financial Operating Plan (Excel Spreadsheet Model)</a:t>
            </a:r>
          </a:p>
          <a:p>
            <a:pPr lvl="1"/>
            <a:r>
              <a:rPr lang="en-US" dirty="0"/>
              <a:t>Board Resolution</a:t>
            </a:r>
          </a:p>
          <a:p>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73</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62200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UFARS Coding Guidance</a:t>
            </a:r>
          </a:p>
        </p:txBody>
      </p:sp>
      <p:sp>
        <p:nvSpPr>
          <p:cNvPr id="3" name="Content Placeholder 2"/>
          <p:cNvSpPr>
            <a:spLocks noGrp="1"/>
          </p:cNvSpPr>
          <p:nvPr>
            <p:ph idx="1"/>
          </p:nvPr>
        </p:nvSpPr>
        <p:spPr/>
        <p:txBody>
          <a:bodyPr/>
          <a:lstStyle/>
          <a:p>
            <a:pPr marL="0" indent="0" algn="ctr">
              <a:buNone/>
            </a:pPr>
            <a:endParaRPr lang="en-US" sz="2800" dirty="0"/>
          </a:p>
          <a:p>
            <a:pPr marL="0" indent="0" algn="ctr">
              <a:buNone/>
            </a:pPr>
            <a:endParaRPr lang="en-US" sz="2800" dirty="0"/>
          </a:p>
          <a:p>
            <a:pPr marL="0" indent="0" algn="ctr">
              <a:buNone/>
            </a:pPr>
            <a:r>
              <a:rPr lang="en-US" sz="4000" dirty="0"/>
              <a:t>UFARS COVID-19 Coding Guidance</a:t>
            </a:r>
          </a:p>
          <a:p>
            <a:pPr marL="0" indent="0" algn="ctr">
              <a:buNone/>
            </a:pPr>
            <a:endParaRPr lang="en-US" sz="2400"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74</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10" name="Graphic 9" descr="Map with pin">
            <a:extLst>
              <a:ext uri="{FF2B5EF4-FFF2-40B4-BE49-F238E27FC236}">
                <a16:creationId xmlns:a16="http://schemas.microsoft.com/office/drawing/2014/main" id="{20245721-4F0C-4054-A05A-42F7F8F801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3865651"/>
            <a:ext cx="914400" cy="914400"/>
          </a:xfrm>
          <a:prstGeom prst="rect">
            <a:avLst/>
          </a:prstGeom>
        </p:spPr>
      </p:pic>
    </p:spTree>
    <p:extLst>
      <p:ext uri="{BB962C8B-B14F-4D97-AF65-F5344CB8AC3E}">
        <p14:creationId xmlns:p14="http://schemas.microsoft.com/office/powerpoint/2010/main" val="3710295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A83-C5D9-486A-A391-80064C3F9B93}"/>
              </a:ext>
            </a:extLst>
          </p:cNvPr>
          <p:cNvSpPr>
            <a:spLocks noGrp="1"/>
          </p:cNvSpPr>
          <p:nvPr>
            <p:ph type="title"/>
          </p:nvPr>
        </p:nvSpPr>
        <p:spPr/>
        <p:txBody>
          <a:bodyPr/>
          <a:lstStyle/>
          <a:p>
            <a:r>
              <a:rPr lang="en-US" dirty="0"/>
              <a:t>Federal Funds Due Dates and Contacts</a:t>
            </a:r>
          </a:p>
        </p:txBody>
      </p:sp>
      <p:sp>
        <p:nvSpPr>
          <p:cNvPr id="4" name="Date Placeholder 3">
            <a:extLst>
              <a:ext uri="{FF2B5EF4-FFF2-40B4-BE49-F238E27FC236}">
                <a16:creationId xmlns:a16="http://schemas.microsoft.com/office/drawing/2014/main" id="{200E50A0-0E1B-4B69-8980-8185C8A3BA2C}"/>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FC02386A-1EB8-471B-BFB4-AB418FCF03B5}"/>
              </a:ext>
            </a:extLst>
          </p:cNvPr>
          <p:cNvSpPr>
            <a:spLocks noGrp="1"/>
          </p:cNvSpPr>
          <p:nvPr>
            <p:ph type="sldNum" sz="quarter" idx="12"/>
          </p:nvPr>
        </p:nvSpPr>
        <p:spPr/>
        <p:txBody>
          <a:bodyPr/>
          <a:lstStyle/>
          <a:p>
            <a:fld id="{48F63A3B-78C7-47BE-AE5E-E10140E04643}" type="slidenum">
              <a:rPr lang="en-US" smtClean="0"/>
              <a:t>75</a:t>
            </a:fld>
            <a:endParaRPr lang="en-US" dirty="0"/>
          </a:p>
        </p:txBody>
      </p:sp>
      <p:sp>
        <p:nvSpPr>
          <p:cNvPr id="6" name="Footer Placeholder 5">
            <a:extLst>
              <a:ext uri="{FF2B5EF4-FFF2-40B4-BE49-F238E27FC236}">
                <a16:creationId xmlns:a16="http://schemas.microsoft.com/office/drawing/2014/main" id="{251CB284-B2B6-49D1-A38D-4A02A1167B00}"/>
              </a:ext>
            </a:extLst>
          </p:cNvPr>
          <p:cNvSpPr>
            <a:spLocks noGrp="1"/>
          </p:cNvSpPr>
          <p:nvPr>
            <p:ph type="ftr" sz="quarter" idx="13"/>
          </p:nvPr>
        </p:nvSpPr>
        <p:spPr/>
        <p:txBody>
          <a:bodyPr/>
          <a:lstStyle/>
          <a:p>
            <a:endParaRPr lang="en-US" dirty="0">
              <a:solidFill>
                <a:srgbClr val="003865"/>
              </a:solidFill>
            </a:endParaRPr>
          </a:p>
        </p:txBody>
      </p:sp>
      <p:sp>
        <p:nvSpPr>
          <p:cNvPr id="8" name="Content Placeholder 7">
            <a:extLst>
              <a:ext uri="{FF2B5EF4-FFF2-40B4-BE49-F238E27FC236}">
                <a16:creationId xmlns:a16="http://schemas.microsoft.com/office/drawing/2014/main" id="{804B57AC-66DC-4521-98AC-2D627C0F0266}"/>
              </a:ext>
            </a:extLst>
          </p:cNvPr>
          <p:cNvSpPr>
            <a:spLocks noGrp="1"/>
          </p:cNvSpPr>
          <p:nvPr>
            <p:ph idx="1"/>
          </p:nvPr>
        </p:nvSpPr>
        <p:spPr>
          <a:xfrm>
            <a:off x="636998" y="1500028"/>
            <a:ext cx="10716802" cy="4876660"/>
          </a:xfrm>
        </p:spPr>
        <p:txBody>
          <a:bodyPr/>
          <a:lstStyle/>
          <a:p>
            <a:pPr>
              <a:spcBef>
                <a:spcPts val="0"/>
              </a:spcBef>
              <a:spcAft>
                <a:spcPts val="0"/>
              </a:spcAft>
            </a:pPr>
            <a:r>
              <a:rPr lang="en-US" dirty="0"/>
              <a:t>MDE webpage&gt;COVID-19&gt;Federal Relief Funds</a:t>
            </a:r>
          </a:p>
          <a:p>
            <a:pPr marL="0" indent="0">
              <a:buNone/>
            </a:pPr>
            <a:r>
              <a:rPr lang="en-US" dirty="0"/>
              <a:t>	Go about ½ way down page to Funding Relief Funding Resources and 	click on the document: COVID-19 Funding Due Dates published 3/2023 </a:t>
            </a:r>
          </a:p>
          <a:p>
            <a:pPr marL="0" indent="0">
              <a:buNone/>
            </a:pPr>
            <a:endParaRPr lang="en-US" dirty="0"/>
          </a:p>
        </p:txBody>
      </p:sp>
      <p:pic>
        <p:nvPicPr>
          <p:cNvPr id="9" name="Picture 8">
            <a:extLst>
              <a:ext uri="{FF2B5EF4-FFF2-40B4-BE49-F238E27FC236}">
                <a16:creationId xmlns:a16="http://schemas.microsoft.com/office/drawing/2014/main" id="{DA9EB4D3-A9C8-4A98-82D7-D0B23B8DDDAD}"/>
              </a:ext>
            </a:extLst>
          </p:cNvPr>
          <p:cNvPicPr>
            <a:picLocks noChangeAspect="1"/>
          </p:cNvPicPr>
          <p:nvPr/>
        </p:nvPicPr>
        <p:blipFill>
          <a:blip r:embed="rId3"/>
          <a:stretch>
            <a:fillRect/>
          </a:stretch>
        </p:blipFill>
        <p:spPr>
          <a:xfrm>
            <a:off x="838200" y="2851471"/>
            <a:ext cx="10237626" cy="3479376"/>
          </a:xfrm>
          <a:prstGeom prst="rect">
            <a:avLst/>
          </a:prstGeom>
        </p:spPr>
      </p:pic>
    </p:spTree>
    <p:extLst>
      <p:ext uri="{BB962C8B-B14F-4D97-AF65-F5344CB8AC3E}">
        <p14:creationId xmlns:p14="http://schemas.microsoft.com/office/powerpoint/2010/main" val="713714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Funds UFARS Course Codes</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76</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7" name="Content Placeholder 6">
            <a:extLst>
              <a:ext uri="{FF2B5EF4-FFF2-40B4-BE49-F238E27FC236}">
                <a16:creationId xmlns:a16="http://schemas.microsoft.com/office/drawing/2014/main" id="{6188CEDF-9A72-4005-B8B5-0E58419EC514}"/>
              </a:ext>
            </a:extLst>
          </p:cNvPr>
          <p:cNvPicPr>
            <a:picLocks noGrp="1" noChangeAspect="1"/>
          </p:cNvPicPr>
          <p:nvPr>
            <p:ph idx="1"/>
          </p:nvPr>
        </p:nvPicPr>
        <p:blipFill>
          <a:blip r:embed="rId2"/>
          <a:stretch>
            <a:fillRect/>
          </a:stretch>
        </p:blipFill>
        <p:spPr>
          <a:xfrm>
            <a:off x="449948" y="1561198"/>
            <a:ext cx="11480920" cy="4305345"/>
          </a:xfrm>
          <a:prstGeom prst="rect">
            <a:avLst/>
          </a:prstGeom>
        </p:spPr>
      </p:pic>
    </p:spTree>
    <p:extLst>
      <p:ext uri="{BB962C8B-B14F-4D97-AF65-F5344CB8AC3E}">
        <p14:creationId xmlns:p14="http://schemas.microsoft.com/office/powerpoint/2010/main" val="3903758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UFARS Coding</a:t>
            </a:r>
          </a:p>
        </p:txBody>
      </p:sp>
      <p:sp>
        <p:nvSpPr>
          <p:cNvPr id="3" name="Content Placeholder 2"/>
          <p:cNvSpPr>
            <a:spLocks noGrp="1"/>
          </p:cNvSpPr>
          <p:nvPr>
            <p:ph idx="1"/>
          </p:nvPr>
        </p:nvSpPr>
        <p:spPr/>
        <p:txBody>
          <a:bodyPr/>
          <a:lstStyle/>
          <a:p>
            <a:pPr marL="0" indent="0">
              <a:buNone/>
            </a:pPr>
            <a:r>
              <a:rPr lang="en-US" dirty="0"/>
              <a:t>For Finance Codes 140/640, 141/641, 143/643 and 144/644, </a:t>
            </a:r>
            <a:r>
              <a:rPr lang="en-US" b="1" dirty="0"/>
              <a:t>please follow UFARS Finance Code 699 Miscellaneous Federal funds Received From Other Districts/Agencies </a:t>
            </a:r>
            <a:r>
              <a:rPr lang="en-US" dirty="0"/>
              <a:t>instructions</a:t>
            </a:r>
            <a:r>
              <a:rPr lang="en-US" b="1" dirty="0"/>
              <a:t> </a:t>
            </a:r>
            <a:r>
              <a:rPr lang="en-US" dirty="0"/>
              <a:t>in Chapter 4 (paraphrased below). </a:t>
            </a:r>
          </a:p>
          <a:p>
            <a:pPr marL="0" indent="0">
              <a:buNone/>
            </a:pPr>
            <a:r>
              <a:rPr lang="en-US" dirty="0"/>
              <a:t>Record the revenues and expenditures for federal aid received as a sub-award from an entity other than MDE or U.S. Dept of Education. The use of any 600 series finance code is for tracking a federal sub-award grant from another district or agency (i.e., cooperative or education district) where the receiving district has continual responsibility for the federal revenue. Corresponding numbers must be used.</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77</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167496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69" y="162674"/>
            <a:ext cx="10515600" cy="914400"/>
          </a:xfrm>
        </p:spPr>
        <p:txBody>
          <a:bodyPr>
            <a:normAutofit/>
          </a:bodyPr>
          <a:lstStyle/>
          <a:p>
            <a:r>
              <a:rPr lang="en-US" dirty="0"/>
              <a:t>COVID-19 UFARS Coding</a:t>
            </a:r>
          </a:p>
        </p:txBody>
      </p:sp>
      <p:sp>
        <p:nvSpPr>
          <p:cNvPr id="3" name="Content Placeholder 2"/>
          <p:cNvSpPr>
            <a:spLocks noGrp="1"/>
          </p:cNvSpPr>
          <p:nvPr>
            <p:ph idx="1"/>
          </p:nvPr>
        </p:nvSpPr>
        <p:spPr/>
        <p:txBody>
          <a:bodyPr>
            <a:normAutofit/>
          </a:bodyPr>
          <a:lstStyle/>
          <a:p>
            <a:pPr marL="0" indent="0">
              <a:buNone/>
            </a:pPr>
            <a:r>
              <a:rPr lang="en-US" dirty="0"/>
              <a:t>Due to the pandemic, there are additional funds flowing to LEAs from Department of Human Services (DHS).</a:t>
            </a:r>
          </a:p>
          <a:p>
            <a:r>
              <a:rPr lang="en-US" dirty="0">
                <a:highlight>
                  <a:srgbClr val="FFFF00"/>
                </a:highlight>
              </a:rPr>
              <a:t>Unemployment</a:t>
            </a:r>
            <a:r>
              <a:rPr lang="en-US" dirty="0"/>
              <a:t> reimbursement from DHS, should be coded to the original expenditure in Object Code 280.</a:t>
            </a:r>
          </a:p>
          <a:p>
            <a:r>
              <a:rPr lang="en-US" dirty="0"/>
              <a:t>Additional Medical Assistance Revenue from DHS should be coded to Finance Code 372 with Source Code 071 – Medical Assistance Revenue Received from Minnesota Department of Human Services.</a:t>
            </a:r>
          </a:p>
          <a:p>
            <a:r>
              <a:rPr lang="en-US" dirty="0"/>
              <a:t>Please use </a:t>
            </a:r>
            <a:r>
              <a:rPr lang="en-US" b="1" dirty="0"/>
              <a:t>Finance Code 699 Miscellaneous Federal funds Received From Other Districts/Agencies </a:t>
            </a:r>
            <a:r>
              <a:rPr lang="en-US" dirty="0"/>
              <a:t>for additional funding streams from state/federal</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78</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281860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Connectivity Funds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For the Federal Connectivity Funds, there is not a specific finance code for this funding. The finance code that fits best is below.</a:t>
            </a:r>
          </a:p>
          <a:p>
            <a:pPr marL="0" indent="0">
              <a:buNone/>
            </a:pPr>
            <a:r>
              <a:rPr lang="en-US" b="1" dirty="0"/>
              <a:t>Finance Code 699: Miscellaneous Federal Revenue Received from Other Districts/Agencies</a:t>
            </a:r>
          </a:p>
          <a:p>
            <a:pPr marL="0" indent="0">
              <a:buNone/>
            </a:pPr>
            <a:r>
              <a:rPr lang="en-US" dirty="0"/>
              <a:t>Record the revenues and expenditures for miscellaneous federal aid received as a sub-award from an entity other than the Minnesota Department of Education or the U.S. Department of Education where there is no other designated finance code. The use of any 600 series finance code is for tracking a federal sub-award grant from another district or agency where the receiving district has continual responsibility for the federal revenue.  Corresponding numbers must be used between the 400 and 600 series codes. </a:t>
            </a:r>
          </a:p>
          <a:p>
            <a:pPr marL="0" indent="0">
              <a:buNone/>
            </a:pPr>
            <a:r>
              <a:rPr lang="en-US" dirty="0"/>
              <a:t>Example:</a:t>
            </a:r>
          </a:p>
          <a:p>
            <a:pPr marL="0" indent="0">
              <a:buNone/>
            </a:pPr>
            <a:r>
              <a:rPr lang="en-US" dirty="0"/>
              <a:t>419 – Federal Special Education = 619 – Federal Special Education Subaward; or</a:t>
            </a:r>
          </a:p>
          <a:p>
            <a:pPr marL="0" indent="0">
              <a:buNone/>
            </a:pPr>
            <a:r>
              <a:rPr lang="en-US" dirty="0"/>
              <a:t>428 – Carl Perkins = 628 – Carl Perkins Subaward</a:t>
            </a:r>
          </a:p>
          <a:p>
            <a:pPr marL="0" indent="0">
              <a:buNone/>
            </a:pPr>
            <a:r>
              <a:rPr lang="en-US" dirty="0"/>
              <a:t>This accounting procedure will eliminate double accounting of federal revenue and expenditures.</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79</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6940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a:bodyPr>
          <a:lstStyle/>
          <a:p>
            <a:pPr marL="0" indent="0">
              <a:buNone/>
            </a:pPr>
            <a:r>
              <a:rPr lang="en-US" b="1" dirty="0">
                <a:solidFill>
                  <a:srgbClr val="B20738"/>
                </a:solidFill>
              </a:rPr>
              <a:t>Deleted </a:t>
            </a:r>
            <a:r>
              <a:rPr lang="en-US" dirty="0">
                <a:solidFill>
                  <a:srgbClr val="B20738"/>
                </a:solidFill>
              </a:rPr>
              <a:t>the following Finance Codes for FY 24:</a:t>
            </a:r>
          </a:p>
          <a:p>
            <a:r>
              <a:rPr lang="en-US" dirty="0">
                <a:solidFill>
                  <a:srgbClr val="003865"/>
                </a:solidFill>
              </a:rPr>
              <a:t>151-153, 165-166, 168, 171, 173 – Federal COVID funds</a:t>
            </a:r>
          </a:p>
          <a:p>
            <a:r>
              <a:rPr lang="en-US" dirty="0">
                <a:solidFill>
                  <a:srgbClr val="003865"/>
                </a:solidFill>
              </a:rPr>
              <a:t>518 ARRA Targeted Funds – Head Start Funds</a:t>
            </a:r>
          </a:p>
          <a:p>
            <a:endParaRPr lang="en-US" dirty="0">
              <a:solidFill>
                <a:srgbClr val="78BE21"/>
              </a:solidFill>
            </a:endParaRP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6420738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ctr"/>
            <a:endParaRPr lang="en-US" dirty="0"/>
          </a:p>
          <a:p>
            <a:pPr marL="0" indent="0" algn="ctr">
              <a:buNone/>
            </a:pPr>
            <a:r>
              <a:rPr lang="en-US" sz="4000" dirty="0"/>
              <a:t>GASB Statement No. 87 Leases Effective FY 2022 and</a:t>
            </a:r>
          </a:p>
          <a:p>
            <a:pPr marL="0" indent="0" algn="ctr">
              <a:buNone/>
            </a:pPr>
            <a:r>
              <a:rPr lang="en-US" sz="4000" dirty="0"/>
              <a:t>GASB Statement No. 96 SBITAs Effective FY 2023</a:t>
            </a:r>
          </a:p>
          <a:p>
            <a:pPr marL="0" indent="0" algn="ctr">
              <a:buNone/>
            </a:pPr>
            <a:endParaRPr lang="en-US" sz="4000" dirty="0"/>
          </a:p>
          <a:p>
            <a:pPr marL="0" indent="0" algn="ctr">
              <a:buNone/>
            </a:pPr>
            <a:r>
              <a:rPr lang="en-US" sz="4000" dirty="0"/>
              <a:t>(for reference)</a:t>
            </a:r>
          </a:p>
          <a:p>
            <a:pPr marL="0" indent="0" algn="ctr">
              <a:buNone/>
            </a:pPr>
            <a:endParaRPr lang="en-US" sz="4000" dirty="0"/>
          </a:p>
          <a:p>
            <a:pPr marL="0" indent="0" algn="ctr">
              <a:buNone/>
            </a:pPr>
            <a:endParaRPr lang="en-US" sz="2400"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80</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10" name="Graphic 9" descr="Meeting">
            <a:extLst>
              <a:ext uri="{FF2B5EF4-FFF2-40B4-BE49-F238E27FC236}">
                <a16:creationId xmlns:a16="http://schemas.microsoft.com/office/drawing/2014/main" id="{0B0BE404-9335-4B90-84AE-04F6967E4B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2219" y="4443083"/>
            <a:ext cx="914400" cy="914400"/>
          </a:xfrm>
          <a:prstGeom prst="rect">
            <a:avLst/>
          </a:prstGeom>
        </p:spPr>
      </p:pic>
    </p:spTree>
    <p:extLst>
      <p:ext uri="{BB962C8B-B14F-4D97-AF65-F5344CB8AC3E}">
        <p14:creationId xmlns:p14="http://schemas.microsoft.com/office/powerpoint/2010/main" val="3357771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0543-149C-444C-83A9-A4D144645272}"/>
              </a:ext>
            </a:extLst>
          </p:cNvPr>
          <p:cNvSpPr>
            <a:spLocks noGrp="1"/>
          </p:cNvSpPr>
          <p:nvPr>
            <p:ph type="title"/>
          </p:nvPr>
        </p:nvSpPr>
        <p:spPr/>
        <p:txBody>
          <a:bodyPr/>
          <a:lstStyle/>
          <a:p>
            <a:r>
              <a:rPr lang="en-US" dirty="0"/>
              <a:t>GASB 87 - Certificates of Participation</a:t>
            </a:r>
          </a:p>
        </p:txBody>
      </p:sp>
      <p:sp>
        <p:nvSpPr>
          <p:cNvPr id="3" name="Content Placeholder 2">
            <a:extLst>
              <a:ext uri="{FF2B5EF4-FFF2-40B4-BE49-F238E27FC236}">
                <a16:creationId xmlns:a16="http://schemas.microsoft.com/office/drawing/2014/main" id="{1277CC25-EC45-424D-B6A4-F15C3AD0A571}"/>
              </a:ext>
            </a:extLst>
          </p:cNvPr>
          <p:cNvSpPr>
            <a:spLocks noGrp="1"/>
          </p:cNvSpPr>
          <p:nvPr>
            <p:ph idx="1"/>
          </p:nvPr>
        </p:nvSpPr>
        <p:spPr/>
        <p:txBody>
          <a:bodyPr>
            <a:normAutofit fontScale="92500"/>
          </a:bodyPr>
          <a:lstStyle/>
          <a:p>
            <a:pPr marL="0" indent="0">
              <a:buNone/>
            </a:pPr>
            <a:r>
              <a:rPr lang="en-US" b="1" dirty="0"/>
              <a:t>Finance Code 791 Projects Funded by Certificates of Participation/Financed Purchase (COP/FP) Agreement with Related Lease Levy Authority </a:t>
            </a:r>
            <a:r>
              <a:rPr lang="en-US" dirty="0"/>
              <a:t>is used for the issuance of certificates of participation (COP). COP issuance is a mechanism for providing capital to school districts to purchase equipment, finance constructions projects, or refinance existing leases. This financing technique provides long-term financing through a lease with an option to purchase or a conditional sales agreement. </a:t>
            </a:r>
          </a:p>
          <a:p>
            <a:pPr marL="0" indent="0">
              <a:buNone/>
            </a:pPr>
            <a:r>
              <a:rPr lang="en-US" dirty="0"/>
              <a:t>Note: For Fund 01 General Fund financial transactions, the activity must close to the 01-422-XX Unassigned Fund Balance. Fund 06 Building Construction Fund financial transactions, the activity must close to 06-413-XX Restricted/Reserved for Projects Funded by Certificates of Participation/Financed Purchase (COP/FP) Agreement with Related Lease Levy Authority</a:t>
            </a:r>
          </a:p>
        </p:txBody>
      </p:sp>
      <p:sp>
        <p:nvSpPr>
          <p:cNvPr id="4" name="Date Placeholder 3">
            <a:extLst>
              <a:ext uri="{FF2B5EF4-FFF2-40B4-BE49-F238E27FC236}">
                <a16:creationId xmlns:a16="http://schemas.microsoft.com/office/drawing/2014/main" id="{C5AC24DC-9AC7-481C-ACFA-FC5D145B8819}"/>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1D5C3448-ECCA-457B-9A3A-504ED116B757}"/>
              </a:ext>
            </a:extLst>
          </p:cNvPr>
          <p:cNvSpPr>
            <a:spLocks noGrp="1"/>
          </p:cNvSpPr>
          <p:nvPr>
            <p:ph type="sldNum" sz="quarter" idx="12"/>
          </p:nvPr>
        </p:nvSpPr>
        <p:spPr/>
        <p:txBody>
          <a:bodyPr/>
          <a:lstStyle/>
          <a:p>
            <a:fld id="{48F63A3B-78C7-47BE-AE5E-E10140E04643}" type="slidenum">
              <a:rPr lang="en-US" smtClean="0"/>
              <a:t>81</a:t>
            </a:fld>
            <a:endParaRPr lang="en-US" dirty="0"/>
          </a:p>
        </p:txBody>
      </p:sp>
      <p:sp>
        <p:nvSpPr>
          <p:cNvPr id="6" name="Footer Placeholder 5">
            <a:extLst>
              <a:ext uri="{FF2B5EF4-FFF2-40B4-BE49-F238E27FC236}">
                <a16:creationId xmlns:a16="http://schemas.microsoft.com/office/drawing/2014/main" id="{4836CA62-BA0A-4023-8B97-0CB20D3AD748}"/>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179576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GASB 87 Certificates of Participation</a:t>
            </a:r>
          </a:p>
        </p:txBody>
      </p:sp>
      <p:sp>
        <p:nvSpPr>
          <p:cNvPr id="3" name="Content Placeholder 2"/>
          <p:cNvSpPr>
            <a:spLocks noGrp="1"/>
          </p:cNvSpPr>
          <p:nvPr>
            <p:ph idx="1"/>
          </p:nvPr>
        </p:nvSpPr>
        <p:spPr/>
        <p:txBody>
          <a:bodyPr>
            <a:normAutofit lnSpcReduction="10000"/>
          </a:bodyPr>
          <a:lstStyle/>
          <a:p>
            <a:r>
              <a:rPr lang="en-US" dirty="0"/>
              <a:t>The accounting for Finance Code 791 Projects Funded by Certificates of Participation/Financed Purchase (COP/FP) Agreement with Related Lease Levy Authority has been updated for </a:t>
            </a:r>
            <a:r>
              <a:rPr lang="en-US" b="1" dirty="0"/>
              <a:t>FY 23. </a:t>
            </a:r>
          </a:p>
          <a:p>
            <a:r>
              <a:rPr lang="en-US" dirty="0"/>
              <a:t>We collaborated with the GASB Subcommittee and the Advisory Committee for Financial Management on updating the accounting treatment effective for FY 23. </a:t>
            </a:r>
          </a:p>
          <a:p>
            <a:r>
              <a:rPr lang="en-US" dirty="0"/>
              <a:t>We want to thank the participants on these two committees for their valuable time!</a:t>
            </a:r>
          </a:p>
          <a:p>
            <a:r>
              <a:rPr lang="en-US" dirty="0"/>
              <a:t>Please see </a:t>
            </a:r>
            <a:r>
              <a:rPr lang="en-US" b="1" dirty="0"/>
              <a:t>SBB # 70 </a:t>
            </a:r>
            <a:r>
              <a:rPr lang="en-US" dirty="0"/>
              <a:t>and/or </a:t>
            </a:r>
            <a:r>
              <a:rPr lang="en-US" b="1" dirty="0"/>
              <a:t>FY 23 </a:t>
            </a:r>
            <a:r>
              <a:rPr lang="en-US" dirty="0"/>
              <a:t>UFARS Chapter 13 the GASB 87 section for the appropriate accounting for COP/FP.</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82</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59164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87 Short Term Lease</a:t>
            </a:r>
          </a:p>
        </p:txBody>
      </p:sp>
      <p:sp>
        <p:nvSpPr>
          <p:cNvPr id="3" name="Content Placeholder 2"/>
          <p:cNvSpPr>
            <a:spLocks noGrp="1"/>
          </p:cNvSpPr>
          <p:nvPr>
            <p:ph idx="1"/>
          </p:nvPr>
        </p:nvSpPr>
        <p:spPr>
          <a:xfrm>
            <a:off x="756006" y="1825625"/>
            <a:ext cx="10515600"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b="1" dirty="0"/>
          </a:p>
          <a:p>
            <a:pPr marL="0" indent="0" algn="ctr">
              <a:buNone/>
            </a:pPr>
            <a:r>
              <a:rPr lang="en-US" sz="1400" b="1" dirty="0"/>
              <a:t>See School Business Bulletin #68 and UFARS Chapter 13 for additional GASB 87 information and accounting treatment.</a:t>
            </a:r>
          </a:p>
          <a:p>
            <a:pPr marL="0" indent="0">
              <a:buNone/>
            </a:pPr>
            <a:endParaRPr lang="en-US"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83</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7" name="Picture 6"/>
          <p:cNvPicPr>
            <a:picLocks noChangeAspect="1"/>
          </p:cNvPicPr>
          <p:nvPr/>
        </p:nvPicPr>
        <p:blipFill>
          <a:blip r:embed="rId3"/>
          <a:stretch>
            <a:fillRect/>
          </a:stretch>
        </p:blipFill>
        <p:spPr>
          <a:xfrm>
            <a:off x="2705847" y="1391121"/>
            <a:ext cx="6615917" cy="4271035"/>
          </a:xfrm>
          <a:prstGeom prst="rect">
            <a:avLst/>
          </a:prstGeom>
        </p:spPr>
      </p:pic>
    </p:spTree>
    <p:extLst>
      <p:ext uri="{BB962C8B-B14F-4D97-AF65-F5344CB8AC3E}">
        <p14:creationId xmlns:p14="http://schemas.microsoft.com/office/powerpoint/2010/main" val="3576072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41E-781C-48F4-8BA1-32BFCB36859F}"/>
              </a:ext>
            </a:extLst>
          </p:cNvPr>
          <p:cNvSpPr>
            <a:spLocks noGrp="1"/>
          </p:cNvSpPr>
          <p:nvPr>
            <p:ph type="title"/>
          </p:nvPr>
        </p:nvSpPr>
        <p:spPr/>
        <p:txBody>
          <a:bodyPr/>
          <a:lstStyle/>
          <a:p>
            <a:r>
              <a:rPr lang="en-US" dirty="0"/>
              <a:t>FY 23 UFARS Finance Code 348 and Lease Levy</a:t>
            </a:r>
          </a:p>
        </p:txBody>
      </p:sp>
      <p:sp>
        <p:nvSpPr>
          <p:cNvPr id="3" name="Content Placeholder 2">
            <a:extLst>
              <a:ext uri="{FF2B5EF4-FFF2-40B4-BE49-F238E27FC236}">
                <a16:creationId xmlns:a16="http://schemas.microsoft.com/office/drawing/2014/main" id="{C2EBDE07-1078-4AA7-9EDC-F941D963DA6A}"/>
              </a:ext>
            </a:extLst>
          </p:cNvPr>
          <p:cNvSpPr>
            <a:spLocks noGrp="1"/>
          </p:cNvSpPr>
          <p:nvPr>
            <p:ph idx="1"/>
          </p:nvPr>
        </p:nvSpPr>
        <p:spPr>
          <a:xfrm>
            <a:off x="667820" y="1825624"/>
            <a:ext cx="10685980" cy="4421063"/>
          </a:xfrm>
        </p:spPr>
        <p:txBody>
          <a:bodyPr>
            <a:normAutofit fontScale="62500" lnSpcReduction="20000"/>
          </a:bodyPr>
          <a:lstStyle/>
          <a:p>
            <a:pPr marL="0" indent="0">
              <a:buNone/>
            </a:pPr>
            <a:r>
              <a:rPr lang="en-US" b="1" dirty="0"/>
              <a:t>348	Charter School Building Lease Aid and </a:t>
            </a:r>
            <a:r>
              <a:rPr lang="en-US" b="1" dirty="0">
                <a:highlight>
                  <a:srgbClr val="FFFF00"/>
                </a:highlight>
              </a:rPr>
              <a:t>School District Lease Levy Authority </a:t>
            </a:r>
            <a:r>
              <a:rPr lang="en-US" b="1" dirty="0"/>
              <a:t>(Fund 01)</a:t>
            </a:r>
          </a:p>
          <a:p>
            <a:pPr marL="0" indent="0">
              <a:buNone/>
            </a:pPr>
            <a:r>
              <a:rPr lang="en-US" dirty="0"/>
              <a:t>Charter Schools should record revenue and expenditures for Charter School Building Lease Aid. When a charter school finds it economically advantageous to rent or lease a building or land for any instructional purpose and it determines that the total operating capital revenue per </a:t>
            </a:r>
            <a:r>
              <a:rPr lang="en-US" u="sng" dirty="0">
                <a:hlinkClick r:id="rId3"/>
              </a:rPr>
              <a:t>Minnesota Statutes 2021, section 126C.10</a:t>
            </a:r>
            <a:r>
              <a:rPr lang="en-US" dirty="0"/>
              <a:t>, subdivision 13, is insufficient for this purpose, it may apply to the commissioner for Building Lease Aid per </a:t>
            </a:r>
            <a:r>
              <a:rPr lang="en-US" u="sng" dirty="0">
                <a:hlinkClick r:id="rId4"/>
              </a:rPr>
              <a:t>Minnesota Statutes 2021, section 124E.22</a:t>
            </a:r>
            <a:r>
              <a:rPr lang="en-US" dirty="0"/>
              <a:t>.</a:t>
            </a:r>
          </a:p>
          <a:p>
            <a:pPr marL="0" indent="0">
              <a:buNone/>
            </a:pPr>
            <a:r>
              <a:rPr lang="en-US" b="1" dirty="0"/>
              <a:t>School district</a:t>
            </a:r>
            <a:r>
              <a:rPr lang="en-US" dirty="0"/>
              <a:t> types 01, 02 or 03 can record revenue and expenditures for lease levy authority in this code for expenditures to lease a building or parcel of land for instructional purposes only. Instructional purposes means that it relates to the current academic curriculum. Curriculum may include but is not limited to sports fields/venues utilized during physical education, additional classroom space for increased student population, facilities that meet academic curriculum requirements not found in their current facilities (i.e. computer or science and technology labs).  School district building lease aid should not be used for facilities or land that is outside of the current academic curriculum. Facilities that fall under this classification are lighted sports fields or facilities used solely outside of normal operating hours, graduation venues, student and/or employee parking, etc. should be coded to any other appropriate finance codes.</a:t>
            </a:r>
          </a:p>
          <a:p>
            <a:pPr marL="0" indent="0">
              <a:buNone/>
            </a:pPr>
            <a:r>
              <a:rPr lang="en-US" dirty="0"/>
              <a:t>This finance code must be used only with Program Code 850.</a:t>
            </a:r>
          </a:p>
          <a:p>
            <a:pPr marL="0" indent="0">
              <a:buNone/>
            </a:pPr>
            <a:r>
              <a:rPr lang="en-US" i="1" dirty="0"/>
              <a:t>Payment Description – 01F348 BLDGLEASE AID FY</a:t>
            </a:r>
            <a:endParaRPr lang="en-US" dirty="0"/>
          </a:p>
        </p:txBody>
      </p:sp>
      <p:sp>
        <p:nvSpPr>
          <p:cNvPr id="4" name="Date Placeholder 3">
            <a:extLst>
              <a:ext uri="{FF2B5EF4-FFF2-40B4-BE49-F238E27FC236}">
                <a16:creationId xmlns:a16="http://schemas.microsoft.com/office/drawing/2014/main" id="{E8CB7DEE-5955-4E4A-8109-34864546268E}"/>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1DA765F-0B05-4012-87C3-6A4B8AF77852}"/>
              </a:ext>
            </a:extLst>
          </p:cNvPr>
          <p:cNvSpPr>
            <a:spLocks noGrp="1"/>
          </p:cNvSpPr>
          <p:nvPr>
            <p:ph type="sldNum" sz="quarter" idx="12"/>
          </p:nvPr>
        </p:nvSpPr>
        <p:spPr/>
        <p:txBody>
          <a:bodyPr/>
          <a:lstStyle/>
          <a:p>
            <a:fld id="{48F63A3B-78C7-47BE-AE5E-E10140E04643}" type="slidenum">
              <a:rPr lang="en-US" smtClean="0"/>
              <a:t>84</a:t>
            </a:fld>
            <a:endParaRPr lang="en-US" dirty="0"/>
          </a:p>
        </p:txBody>
      </p:sp>
      <p:sp>
        <p:nvSpPr>
          <p:cNvPr id="6" name="Footer Placeholder 5">
            <a:extLst>
              <a:ext uri="{FF2B5EF4-FFF2-40B4-BE49-F238E27FC236}">
                <a16:creationId xmlns:a16="http://schemas.microsoft.com/office/drawing/2014/main" id="{470A3DC6-0BC3-4AAD-BF9B-15DB81E73544}"/>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309142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96</a:t>
            </a:r>
          </a:p>
        </p:txBody>
      </p:sp>
      <p:sp>
        <p:nvSpPr>
          <p:cNvPr id="3" name="Content Placeholder 2"/>
          <p:cNvSpPr>
            <a:spLocks noGrp="1"/>
          </p:cNvSpPr>
          <p:nvPr>
            <p:ph idx="1"/>
          </p:nvPr>
        </p:nvSpPr>
        <p:spPr>
          <a:xfrm>
            <a:off x="698643" y="1458930"/>
            <a:ext cx="10655157" cy="4798031"/>
          </a:xfrm>
        </p:spPr>
        <p:txBody>
          <a:bodyPr>
            <a:noAutofit/>
          </a:bodyPr>
          <a:lstStyle/>
          <a:p>
            <a:pPr marL="0" indent="0">
              <a:buNone/>
            </a:pPr>
            <a:r>
              <a:rPr lang="en-US" sz="2000" b="1" dirty="0"/>
              <a:t>GASB 96 - Subscription-Based Information Technology Arrangements (SBITAs)</a:t>
            </a:r>
            <a:endParaRPr lang="en-US" sz="2000" dirty="0"/>
          </a:p>
          <a:p>
            <a:pPr marL="0" indent="0">
              <a:buNone/>
            </a:pPr>
            <a:r>
              <a:rPr lang="en-US" sz="2000" b="1" dirty="0"/>
              <a:t>Definition of a SBITA: </a:t>
            </a:r>
          </a:p>
          <a:p>
            <a:r>
              <a:rPr lang="en-US" sz="2000" dirty="0"/>
              <a:t>A SBITA is a contract that conveys control of the right to use another party’s (a SBITA vendor’s)      information technology (IT) software, alone or in combination with tangible capital assets (the underlying IT assets), as specified in the contract for a period of time in an exchange or exchange-like transaction.</a:t>
            </a:r>
          </a:p>
          <a:p>
            <a:pPr marL="0" indent="0">
              <a:buNone/>
            </a:pPr>
            <a:r>
              <a:rPr lang="en-US" sz="2000" b="1" dirty="0"/>
              <a:t>Definition of the subscription term:</a:t>
            </a:r>
            <a:endParaRPr lang="en-US" sz="2000" dirty="0"/>
          </a:p>
          <a:p>
            <a:r>
              <a:rPr lang="en-US" sz="2000" dirty="0"/>
              <a:t>The subscription term includes the period during which a government has a noncancelable right to use the underlying IT assets. The subscription term also includes periods covered by an option to extend (if it is reasonably certain that the government or SBITA vendor will exercise that option) or to terminate (if it is reasonably certain that the government or SBITA vendor will NOT exercise that option).</a:t>
            </a:r>
          </a:p>
          <a:p>
            <a:endParaRPr lang="en-US" sz="2400" dirty="0"/>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85</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42514603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96</a:t>
            </a:r>
          </a:p>
        </p:txBody>
      </p:sp>
      <p:sp>
        <p:nvSpPr>
          <p:cNvPr id="3" name="Content Placeholder 2"/>
          <p:cNvSpPr>
            <a:spLocks noGrp="1"/>
          </p:cNvSpPr>
          <p:nvPr>
            <p:ph idx="1"/>
          </p:nvPr>
        </p:nvSpPr>
        <p:spPr>
          <a:xfrm>
            <a:off x="698643" y="1458930"/>
            <a:ext cx="10655157" cy="4798031"/>
          </a:xfrm>
        </p:spPr>
        <p:txBody>
          <a:bodyPr>
            <a:noAutofit/>
          </a:bodyPr>
          <a:lstStyle/>
          <a:p>
            <a:r>
              <a:rPr lang="en-US" sz="2400" b="1" dirty="0"/>
              <a:t>GASB 96 Subscription-Based Technology Agreements (SBITAs) are for the right to use intangible assets – such as software and must be implemented for FY 2023. </a:t>
            </a:r>
          </a:p>
          <a:p>
            <a:r>
              <a:rPr lang="en-US" sz="2400" dirty="0"/>
              <a:t>GASB 96 is similar to GASB 87. Short-term SBITAs with a term of less than 12 months will have different expenditure codes than SBITAs that have a term of more than 12 months. There also will be implied interest with SBITAs that have a term of more than 12 months. Schools must determine the interest expenditures if it is not explicitly stated.</a:t>
            </a:r>
          </a:p>
          <a:p>
            <a:r>
              <a:rPr lang="en-US" sz="2400" dirty="0"/>
              <a:t>It will be helpful to begin making a list of all the software agreements and </a:t>
            </a:r>
            <a:r>
              <a:rPr lang="en-US" sz="2400" b="1" dirty="0"/>
              <a:t>subscriptions </a:t>
            </a:r>
            <a:r>
              <a:rPr lang="en-US" sz="2400" dirty="0"/>
              <a:t>with the length of term for each agreement for your entity.</a:t>
            </a:r>
          </a:p>
          <a:p>
            <a:r>
              <a:rPr lang="en-US" sz="2400" dirty="0"/>
              <a:t>Subscribe to the </a:t>
            </a:r>
            <a:r>
              <a:rPr lang="en-US" sz="2400" b="1" dirty="0"/>
              <a:t>School Business Bulletin </a:t>
            </a:r>
            <a:r>
              <a:rPr lang="en-US" sz="2400" dirty="0"/>
              <a:t>to receive the UFARS updates for this new GASB statement. This information is included in SBB </a:t>
            </a:r>
            <a:r>
              <a:rPr lang="en-US" sz="2400" b="1" dirty="0"/>
              <a:t>#71</a:t>
            </a:r>
            <a:r>
              <a:rPr lang="en-US" sz="2400" dirty="0"/>
              <a:t>.</a:t>
            </a:r>
          </a:p>
        </p:txBody>
      </p:sp>
      <p:sp>
        <p:nvSpPr>
          <p:cNvPr id="4" name="Date Placeholder 3"/>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86</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587225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20C9-FD09-462E-9EA2-E97ABCDD2ABF}"/>
              </a:ext>
            </a:extLst>
          </p:cNvPr>
          <p:cNvSpPr>
            <a:spLocks noGrp="1"/>
          </p:cNvSpPr>
          <p:nvPr>
            <p:ph type="title"/>
          </p:nvPr>
        </p:nvSpPr>
        <p:spPr>
          <a:xfrm>
            <a:off x="838200" y="152400"/>
            <a:ext cx="10515600" cy="914400"/>
          </a:xfrm>
        </p:spPr>
        <p:txBody>
          <a:bodyPr/>
          <a:lstStyle/>
          <a:p>
            <a:r>
              <a:rPr lang="en-US" dirty="0"/>
              <a:t>GASB 87 and 96 Object Codes</a:t>
            </a:r>
          </a:p>
        </p:txBody>
      </p:sp>
      <p:graphicFrame>
        <p:nvGraphicFramePr>
          <p:cNvPr id="8" name="Content Placeholder 7">
            <a:extLst>
              <a:ext uri="{FF2B5EF4-FFF2-40B4-BE49-F238E27FC236}">
                <a16:creationId xmlns:a16="http://schemas.microsoft.com/office/drawing/2014/main" id="{69796BCD-8A6A-4F24-8EC8-D5D6A52A672F}"/>
              </a:ext>
            </a:extLst>
          </p:cNvPr>
          <p:cNvGraphicFramePr>
            <a:graphicFrameLocks noGrp="1"/>
          </p:cNvGraphicFramePr>
          <p:nvPr>
            <p:ph idx="1"/>
          </p:nvPr>
        </p:nvGraphicFramePr>
        <p:xfrm>
          <a:off x="606175" y="1571947"/>
          <a:ext cx="10839237" cy="4739758"/>
        </p:xfrm>
        <a:graphic>
          <a:graphicData uri="http://schemas.openxmlformats.org/drawingml/2006/table">
            <a:tbl>
              <a:tblPr>
                <a:tableStyleId>{5C22544A-7EE6-4342-B048-85BDC9FD1C3A}</a:tableStyleId>
              </a:tblPr>
              <a:tblGrid>
                <a:gridCol w="471523">
                  <a:extLst>
                    <a:ext uri="{9D8B030D-6E8A-4147-A177-3AD203B41FA5}">
                      <a16:colId xmlns:a16="http://schemas.microsoft.com/office/drawing/2014/main" val="621697879"/>
                    </a:ext>
                  </a:extLst>
                </a:gridCol>
                <a:gridCol w="2726729">
                  <a:extLst>
                    <a:ext uri="{9D8B030D-6E8A-4147-A177-3AD203B41FA5}">
                      <a16:colId xmlns:a16="http://schemas.microsoft.com/office/drawing/2014/main" val="3530532159"/>
                    </a:ext>
                  </a:extLst>
                </a:gridCol>
                <a:gridCol w="312903">
                  <a:extLst>
                    <a:ext uri="{9D8B030D-6E8A-4147-A177-3AD203B41FA5}">
                      <a16:colId xmlns:a16="http://schemas.microsoft.com/office/drawing/2014/main" val="3284576910"/>
                    </a:ext>
                  </a:extLst>
                </a:gridCol>
                <a:gridCol w="2357949">
                  <a:extLst>
                    <a:ext uri="{9D8B030D-6E8A-4147-A177-3AD203B41FA5}">
                      <a16:colId xmlns:a16="http://schemas.microsoft.com/office/drawing/2014/main" val="3610591657"/>
                    </a:ext>
                  </a:extLst>
                </a:gridCol>
                <a:gridCol w="326872">
                  <a:extLst>
                    <a:ext uri="{9D8B030D-6E8A-4147-A177-3AD203B41FA5}">
                      <a16:colId xmlns:a16="http://schemas.microsoft.com/office/drawing/2014/main" val="456762682"/>
                    </a:ext>
                  </a:extLst>
                </a:gridCol>
                <a:gridCol w="2874799">
                  <a:extLst>
                    <a:ext uri="{9D8B030D-6E8A-4147-A177-3AD203B41FA5}">
                      <a16:colId xmlns:a16="http://schemas.microsoft.com/office/drawing/2014/main" val="881652768"/>
                    </a:ext>
                  </a:extLst>
                </a:gridCol>
                <a:gridCol w="1768462">
                  <a:extLst>
                    <a:ext uri="{9D8B030D-6E8A-4147-A177-3AD203B41FA5}">
                      <a16:colId xmlns:a16="http://schemas.microsoft.com/office/drawing/2014/main" val="2969972305"/>
                    </a:ext>
                  </a:extLst>
                </a:gridCol>
              </a:tblGrid>
              <a:tr h="373443">
                <a:tc gridSpan="2">
                  <a:txBody>
                    <a:bodyPr/>
                    <a:lstStyle/>
                    <a:p>
                      <a:pPr algn="l" fontAlgn="b"/>
                      <a:r>
                        <a:rPr lang="en-US" sz="1000" b="1" u="none" strike="noStrike" dirty="0">
                          <a:effectLst/>
                        </a:rPr>
                        <a:t>Object Codes</a:t>
                      </a:r>
                      <a:endParaRPr lang="en-US" sz="1000" b="1" i="0" u="none" strike="noStrike" dirty="0">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u="none" strike="noStrike">
                          <a:effectLst/>
                        </a:rPr>
                        <a:t>Object Codes 3xx = Purchased Services</a:t>
                      </a:r>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24876075"/>
                  </a:ext>
                </a:extLst>
              </a:tr>
              <a:tr h="217173">
                <a:tc gridSpan="3">
                  <a:txBody>
                    <a:bodyPr/>
                    <a:lstStyle/>
                    <a:p>
                      <a:pPr algn="l" fontAlgn="b"/>
                      <a:r>
                        <a:rPr lang="en-US" sz="1000" b="1" u="none" strike="noStrike" dirty="0">
                          <a:effectLst/>
                        </a:rPr>
                        <a:t>Progression from FY 21 to FY 22 (for GASB 87) and FY 23 (for GASB 96)</a:t>
                      </a:r>
                      <a:endParaRPr lang="en-US" sz="1000" b="1" i="0" u="none" strike="noStrike" dirty="0">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lumMod val="75000"/>
                              <a:lumOff val="25000"/>
                            </a:schemeClr>
                          </a:solidFill>
                          <a:effectLst/>
                          <a:latin typeface="Calibri" panose="020F0502020204030204" pitchFamily="34" charset="0"/>
                        </a:rPr>
                        <a:t>Blue is new, </a:t>
                      </a:r>
                      <a:r>
                        <a:rPr lang="en-US" sz="1000" b="1" i="0" u="none" strike="noStrike" dirty="0">
                          <a:solidFill>
                            <a:schemeClr val="accent2">
                              <a:lumMod val="75000"/>
                            </a:schemeClr>
                          </a:solidFill>
                          <a:effectLst/>
                          <a:latin typeface="Calibri" panose="020F0502020204030204" pitchFamily="34" charset="0"/>
                        </a:rPr>
                        <a:t>Green was updated in FY 22 and needs update for FY 23</a:t>
                      </a:r>
                    </a:p>
                  </a:txBody>
                  <a:tcPr marL="8215" marR="8215" marT="821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Object Codes 4xx = Supplies</a:t>
                      </a:r>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234450805"/>
                  </a:ext>
                </a:extLst>
              </a:tr>
              <a:tr h="217173">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u="none" strike="noStrike">
                          <a:effectLst/>
                        </a:rPr>
                        <a:t>Object Codes 5xx = Capital</a:t>
                      </a:r>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318541686"/>
                  </a:ext>
                </a:extLst>
              </a:tr>
              <a:tr h="217173">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460914494"/>
                  </a:ext>
                </a:extLst>
              </a:tr>
              <a:tr h="217173">
                <a:tc>
                  <a:txBody>
                    <a:bodyPr/>
                    <a:lstStyle/>
                    <a:p>
                      <a:pPr algn="l" fontAlgn="b"/>
                      <a:r>
                        <a:rPr lang="en-US" sz="1000" b="1" u="none" strike="noStrike" dirty="0">
                          <a:effectLst/>
                        </a:rPr>
                        <a:t>Code</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Object Code Title – Prior to FY 22</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GASB 87 Object Codes – FY 22</a:t>
                      </a:r>
                    </a:p>
                  </a:txBody>
                  <a:tcPr marL="8215" marR="8215" marT="8215" marB="0" anchor="b"/>
                </a:tc>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GASB 96 Object Codes – FY 23</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Notes</a:t>
                      </a:r>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028421476"/>
                  </a:ext>
                </a:extLst>
              </a:tr>
              <a:tr h="192150">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73881011"/>
                  </a:ext>
                </a:extLst>
              </a:tr>
              <a:tr h="434346">
                <a:tc>
                  <a:txBody>
                    <a:bodyPr/>
                    <a:lstStyle/>
                    <a:p>
                      <a:pPr algn="l" fontAlgn="ctr"/>
                      <a:r>
                        <a:rPr lang="en-US" sz="1000" u="none" strike="noStrike">
                          <a:solidFill>
                            <a:srgbClr val="0D0D0D"/>
                          </a:solidFill>
                          <a:effectLst/>
                        </a:rPr>
                        <a:t>315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Repairs and Maintenance for Computer and Technology</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315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Updated for GASB 87 in FY 22</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accent2">
                              <a:lumMod val="75000"/>
                            </a:schemeClr>
                          </a:solidFill>
                          <a:effectLst/>
                        </a:rPr>
                        <a:t>315</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Repairs, Maintenance and Service Agreements for Computers, Tech and Software</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Update description for GASB 96</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938858338"/>
                  </a:ext>
                </a:extLst>
              </a:tr>
              <a:tr h="373443">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b"/>
                      <a:endParaRPr lang="en-US" sz="1000" b="1" i="0" u="none" strike="noStrike">
                        <a:solidFill>
                          <a:srgbClr val="0D0D0D"/>
                        </a:solidFill>
                        <a:effectLst/>
                        <a:latin typeface="Calibri" panose="020F0502020204030204" pitchFamily="34" charset="0"/>
                      </a:endParaRPr>
                    </a:p>
                  </a:txBody>
                  <a:tcPr marL="8215" marR="8215" marT="8215" marB="0" anchor="b"/>
                </a:tc>
                <a:tc>
                  <a:txBody>
                    <a:bodyPr/>
                    <a:lstStyle/>
                    <a:p>
                      <a:pPr algn="l" fontAlgn="ctr"/>
                      <a:r>
                        <a:rPr lang="en-US" sz="1000" u="none" strike="noStrike">
                          <a:solidFill>
                            <a:schemeClr val="tx1">
                              <a:lumMod val="75000"/>
                              <a:lumOff val="25000"/>
                            </a:schemeClr>
                          </a:solidFill>
                          <a:effectLst/>
                        </a:rPr>
                        <a:t>335</a:t>
                      </a:r>
                      <a:endParaRPr lang="en-US" sz="1000" b="1" i="0" u="none" strike="noStrike">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Short-Term Lease Payments or Short-Term Rentals  (used for </a:t>
                      </a:r>
                      <a:r>
                        <a:rPr lang="en-US" sz="1000" u="none" strike="noStrike" dirty="0" err="1">
                          <a:solidFill>
                            <a:schemeClr val="tx1">
                              <a:lumMod val="75000"/>
                              <a:lumOff val="25000"/>
                            </a:schemeClr>
                          </a:solidFill>
                          <a:effectLst/>
                        </a:rPr>
                        <a:t>bldgs</a:t>
                      </a:r>
                      <a:r>
                        <a:rPr lang="en-US" sz="1000" u="none" strike="noStrike" dirty="0">
                          <a:solidFill>
                            <a:schemeClr val="tx1">
                              <a:lumMod val="75000"/>
                              <a:lumOff val="25000"/>
                            </a:schemeClr>
                          </a:solidFill>
                          <a:effectLst/>
                        </a:rPr>
                        <a:t>/ice rental, etc.)</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335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D0D0D"/>
                          </a:solidFill>
                          <a:effectLst/>
                        </a:rPr>
                        <a:t>No change to title</a:t>
                      </a:r>
                    </a:p>
                    <a:p>
                      <a:pPr algn="l" fontAlgn="ct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Update description for GASB 96</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046482259"/>
                  </a:ext>
                </a:extLst>
              </a:tr>
              <a:tr h="373443">
                <a:tc>
                  <a:txBody>
                    <a:bodyPr/>
                    <a:lstStyle/>
                    <a:p>
                      <a:pPr algn="l" fontAlgn="ctr"/>
                      <a:r>
                        <a:rPr lang="en-US" sz="1000" u="none" strike="sngStrike">
                          <a:solidFill>
                            <a:srgbClr val="0D0D0D"/>
                          </a:solidFill>
                          <a:effectLst/>
                        </a:rPr>
                        <a:t>370</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sngStrike">
                          <a:solidFill>
                            <a:srgbClr val="0D0D0D"/>
                          </a:solidFill>
                          <a:effectLst/>
                        </a:rPr>
                        <a:t>Operating Leases or Rentals - Deleted for FY2022 - replaced by Object Codes: 570/571</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b="1" i="0" u="none" strike="noStrike" dirty="0">
                          <a:solidFill>
                            <a:srgbClr val="0D0D0D"/>
                          </a:solidFill>
                          <a:effectLst/>
                          <a:latin typeface="Calibri" panose="020F0502020204030204" pitchFamily="34" charset="0"/>
                        </a:rPr>
                        <a:t>Object 370 </a:t>
                      </a:r>
                      <a:r>
                        <a:rPr lang="en-US" sz="1000" b="1" i="0" u="none" strike="noStrike">
                          <a:solidFill>
                            <a:srgbClr val="0D0D0D"/>
                          </a:solidFill>
                          <a:effectLst/>
                          <a:latin typeface="Calibri" panose="020F0502020204030204" pitchFamily="34" charset="0"/>
                        </a:rPr>
                        <a:t>was deleted in FY 22</a:t>
                      </a: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dirty="0">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840431410"/>
                  </a:ext>
                </a:extLst>
              </a:tr>
              <a:tr h="651520">
                <a:tc>
                  <a:txBody>
                    <a:bodyPr/>
                    <a:lstStyle/>
                    <a:p>
                      <a:pPr algn="l" fontAlgn="ctr"/>
                      <a:r>
                        <a:rPr lang="en-US" sz="1000" u="none" strike="noStrike">
                          <a:solidFill>
                            <a:srgbClr val="0D0D0D"/>
                          </a:solidFill>
                          <a:effectLst/>
                        </a:rPr>
                        <a:t>380</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Computer and Technology Related Hardware Rental</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380</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D0D0D"/>
                          </a:solidFill>
                          <a:effectLst/>
                        </a:rPr>
                        <a:t>Short-Term Leases for Computer or Technology Related Hardware Rental</a:t>
                      </a: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accent2">
                              <a:lumMod val="75000"/>
                            </a:schemeClr>
                          </a:solidFill>
                          <a:effectLst/>
                        </a:rPr>
                        <a:t>380</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Short-Term Leases for Computer or Technology Related Hardware Rental</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highlight>
                            <a:srgbClr val="FFFF00"/>
                          </a:highlight>
                        </a:rPr>
                        <a:t>This Code will be phased out for FY 24 – Use Objects 465/466</a:t>
                      </a:r>
                    </a:p>
                    <a:p>
                      <a:pPr algn="ctr" fontAlgn="b"/>
                      <a:endParaRPr lang="en-US" sz="1000" b="1" i="0" u="none" strike="noStrike" dirty="0">
                        <a:solidFill>
                          <a:schemeClr val="accent2">
                            <a:lumMod val="75000"/>
                          </a:schemeClr>
                        </a:solidFill>
                        <a:effectLst/>
                        <a:highlight>
                          <a:srgbClr val="FFFF00"/>
                        </a:highlight>
                        <a:latin typeface="Calibri" panose="020F0502020204030204" pitchFamily="34" charset="0"/>
                      </a:endParaRPr>
                    </a:p>
                  </a:txBody>
                  <a:tcPr marL="8215" marR="8215" marT="8215" marB="0" anchor="b"/>
                </a:tc>
                <a:extLst>
                  <a:ext uri="{0D108BD9-81ED-4DB2-BD59-A6C34878D82A}">
                    <a16:rowId xmlns:a16="http://schemas.microsoft.com/office/drawing/2014/main" val="4250623263"/>
                  </a:ext>
                </a:extLst>
              </a:tr>
              <a:tr h="725359">
                <a:tc>
                  <a:txBody>
                    <a:bodyPr/>
                    <a:lstStyle/>
                    <a:p>
                      <a:pPr algn="l" fontAlgn="ctr"/>
                      <a:r>
                        <a:rPr lang="en-US" sz="1000" u="none" strike="noStrike">
                          <a:solidFill>
                            <a:srgbClr val="0D0D0D"/>
                          </a:solidFill>
                          <a:effectLst/>
                        </a:rPr>
                        <a:t>405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Non-Instructional Software Licensing Agreements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405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Non-Instructional Software Licensing Agreement Purchases or Short-Term Non-Instructional Subscription-Based Information Technology Arrangements (SBITAs)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Update description for GASB 96</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068801010"/>
                  </a:ext>
                </a:extLst>
              </a:tr>
              <a:tr h="651520">
                <a:tc>
                  <a:txBody>
                    <a:bodyPr/>
                    <a:lstStyle/>
                    <a:p>
                      <a:pPr algn="l" fontAlgn="ctr"/>
                      <a:r>
                        <a:rPr lang="en-US" sz="1000" u="none" strike="noStrike">
                          <a:solidFill>
                            <a:srgbClr val="0D0D0D"/>
                          </a:solidFill>
                          <a:effectLst/>
                        </a:rPr>
                        <a:t>406</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Instructional Software License Agreements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D0D0D"/>
                          </a:solidFill>
                          <a:effectLst/>
                        </a:rPr>
                        <a:t>406</a:t>
                      </a: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Instructional Software Licensing Agreement Purchases or Short-Term Instructional Subscription-Based Information Technology Arrangements (SBITAs)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Update description for GASB 96</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524235282"/>
                  </a:ext>
                </a:extLst>
              </a:tr>
            </a:tbl>
          </a:graphicData>
        </a:graphic>
      </p:graphicFrame>
      <p:sp>
        <p:nvSpPr>
          <p:cNvPr id="4" name="Date Placeholder 3">
            <a:extLst>
              <a:ext uri="{FF2B5EF4-FFF2-40B4-BE49-F238E27FC236}">
                <a16:creationId xmlns:a16="http://schemas.microsoft.com/office/drawing/2014/main" id="{44495102-BBCC-43C5-9E56-95F908692829}"/>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E652637-FDC0-43DB-B373-521357E82583}"/>
              </a:ext>
            </a:extLst>
          </p:cNvPr>
          <p:cNvSpPr>
            <a:spLocks noGrp="1"/>
          </p:cNvSpPr>
          <p:nvPr>
            <p:ph type="sldNum" sz="quarter" idx="12"/>
          </p:nvPr>
        </p:nvSpPr>
        <p:spPr/>
        <p:txBody>
          <a:bodyPr/>
          <a:lstStyle/>
          <a:p>
            <a:fld id="{48F63A3B-78C7-47BE-AE5E-E10140E04643}" type="slidenum">
              <a:rPr lang="en-US" smtClean="0"/>
              <a:t>87</a:t>
            </a:fld>
            <a:endParaRPr lang="en-US" dirty="0"/>
          </a:p>
        </p:txBody>
      </p:sp>
      <p:sp>
        <p:nvSpPr>
          <p:cNvPr id="6" name="Footer Placeholder 5">
            <a:extLst>
              <a:ext uri="{FF2B5EF4-FFF2-40B4-BE49-F238E27FC236}">
                <a16:creationId xmlns:a16="http://schemas.microsoft.com/office/drawing/2014/main" id="{A91CB6CA-FDAE-4C1C-8C36-E09DAFF0EF3B}"/>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561926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D8C0-206E-49B4-90B7-D2293F41E09D}"/>
              </a:ext>
            </a:extLst>
          </p:cNvPr>
          <p:cNvSpPr>
            <a:spLocks noGrp="1"/>
          </p:cNvSpPr>
          <p:nvPr>
            <p:ph type="title"/>
          </p:nvPr>
        </p:nvSpPr>
        <p:spPr/>
        <p:txBody>
          <a:bodyPr/>
          <a:lstStyle/>
          <a:p>
            <a:r>
              <a:rPr lang="en-US" dirty="0"/>
              <a:t>GASB 87 and 96 Object Codes</a:t>
            </a:r>
          </a:p>
        </p:txBody>
      </p:sp>
      <p:graphicFrame>
        <p:nvGraphicFramePr>
          <p:cNvPr id="7" name="Content Placeholder 6">
            <a:extLst>
              <a:ext uri="{FF2B5EF4-FFF2-40B4-BE49-F238E27FC236}">
                <a16:creationId xmlns:a16="http://schemas.microsoft.com/office/drawing/2014/main" id="{EA7CF25A-4B2F-402A-A220-DCD497D7242D}"/>
              </a:ext>
            </a:extLst>
          </p:cNvPr>
          <p:cNvGraphicFramePr>
            <a:graphicFrameLocks noGrp="1"/>
          </p:cNvGraphicFramePr>
          <p:nvPr>
            <p:ph idx="1"/>
          </p:nvPr>
        </p:nvGraphicFramePr>
        <p:xfrm>
          <a:off x="636998" y="1500028"/>
          <a:ext cx="10962525" cy="4767141"/>
        </p:xfrm>
        <a:graphic>
          <a:graphicData uri="http://schemas.openxmlformats.org/drawingml/2006/table">
            <a:tbl>
              <a:tblPr>
                <a:tableStyleId>{5C22544A-7EE6-4342-B048-85BDC9FD1C3A}</a:tableStyleId>
              </a:tblPr>
              <a:tblGrid>
                <a:gridCol w="376543">
                  <a:extLst>
                    <a:ext uri="{9D8B030D-6E8A-4147-A177-3AD203B41FA5}">
                      <a16:colId xmlns:a16="http://schemas.microsoft.com/office/drawing/2014/main" val="4128069604"/>
                    </a:ext>
                  </a:extLst>
                </a:gridCol>
                <a:gridCol w="2784134">
                  <a:extLst>
                    <a:ext uri="{9D8B030D-6E8A-4147-A177-3AD203B41FA5}">
                      <a16:colId xmlns:a16="http://schemas.microsoft.com/office/drawing/2014/main" val="1594889972"/>
                    </a:ext>
                  </a:extLst>
                </a:gridCol>
                <a:gridCol w="319490">
                  <a:extLst>
                    <a:ext uri="{9D8B030D-6E8A-4147-A177-3AD203B41FA5}">
                      <a16:colId xmlns:a16="http://schemas.microsoft.com/office/drawing/2014/main" val="843300425"/>
                    </a:ext>
                  </a:extLst>
                </a:gridCol>
                <a:gridCol w="2407590">
                  <a:extLst>
                    <a:ext uri="{9D8B030D-6E8A-4147-A177-3AD203B41FA5}">
                      <a16:colId xmlns:a16="http://schemas.microsoft.com/office/drawing/2014/main" val="184806657"/>
                    </a:ext>
                  </a:extLst>
                </a:gridCol>
                <a:gridCol w="333754">
                  <a:extLst>
                    <a:ext uri="{9D8B030D-6E8A-4147-A177-3AD203B41FA5}">
                      <a16:colId xmlns:a16="http://schemas.microsoft.com/office/drawing/2014/main" val="608792884"/>
                    </a:ext>
                  </a:extLst>
                </a:gridCol>
                <a:gridCol w="2935321">
                  <a:extLst>
                    <a:ext uri="{9D8B030D-6E8A-4147-A177-3AD203B41FA5}">
                      <a16:colId xmlns:a16="http://schemas.microsoft.com/office/drawing/2014/main" val="2030025905"/>
                    </a:ext>
                  </a:extLst>
                </a:gridCol>
                <a:gridCol w="1805693">
                  <a:extLst>
                    <a:ext uri="{9D8B030D-6E8A-4147-A177-3AD203B41FA5}">
                      <a16:colId xmlns:a16="http://schemas.microsoft.com/office/drawing/2014/main" val="3343671001"/>
                    </a:ext>
                  </a:extLst>
                </a:gridCol>
              </a:tblGrid>
              <a:tr h="328249">
                <a:tc gridSpan="2">
                  <a:txBody>
                    <a:bodyPr/>
                    <a:lstStyle/>
                    <a:p>
                      <a:pPr algn="l" fontAlgn="b"/>
                      <a:r>
                        <a:rPr lang="en-US" sz="1000" b="1" u="none" strike="noStrike">
                          <a:effectLst/>
                        </a:rPr>
                        <a:t>Object Codes</a:t>
                      </a:r>
                      <a:endParaRPr lang="en-US" sz="1000" b="1" i="0" u="none" strike="noStrike">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u="none" strike="noStrike">
                          <a:effectLst/>
                        </a:rPr>
                        <a:t>Object Codes 3xx = Purchased Services</a:t>
                      </a:r>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806774265"/>
                  </a:ext>
                </a:extLst>
              </a:tr>
              <a:tr h="190891">
                <a:tc gridSpan="3">
                  <a:txBody>
                    <a:bodyPr/>
                    <a:lstStyle/>
                    <a:p>
                      <a:pPr algn="l" fontAlgn="b"/>
                      <a:r>
                        <a:rPr lang="en-US" sz="1000" b="1" u="none" strike="noStrike" dirty="0">
                          <a:effectLst/>
                        </a:rPr>
                        <a:t>Progression from FY 21 to FY 22 (for GASB 87) and FY 23 (for GASB 96)</a:t>
                      </a:r>
                      <a:endParaRPr lang="en-US" sz="1000" b="1" i="0" u="none" strike="noStrike" dirty="0">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lumMod val="75000"/>
                              <a:lumOff val="25000"/>
                            </a:schemeClr>
                          </a:solidFill>
                          <a:effectLst/>
                          <a:latin typeface="Calibri" panose="020F0502020204030204" pitchFamily="34" charset="0"/>
                        </a:rPr>
                        <a:t>Blue is new, </a:t>
                      </a:r>
                      <a:r>
                        <a:rPr lang="en-US" sz="1000" b="1" i="0" u="none" strike="noStrike" dirty="0">
                          <a:solidFill>
                            <a:schemeClr val="accent2">
                              <a:lumMod val="75000"/>
                            </a:schemeClr>
                          </a:solidFill>
                          <a:effectLst/>
                          <a:latin typeface="Calibri" panose="020F0502020204030204" pitchFamily="34" charset="0"/>
                        </a:rPr>
                        <a:t>Green was updated in FY 22 and needs update for FY 23</a:t>
                      </a:r>
                    </a:p>
                  </a:txBody>
                  <a:tcPr marL="8215" marR="8215" marT="8215" marB="0"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Object Codes 4xx = Supplies</a:t>
                      </a:r>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761809219"/>
                  </a:ext>
                </a:extLst>
              </a:tr>
              <a:tr h="190891">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u="none" strike="noStrike">
                          <a:effectLst/>
                        </a:rPr>
                        <a:t>Object Codes 5xx = Capital</a:t>
                      </a:r>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852255190"/>
                  </a:ext>
                </a:extLst>
              </a:tr>
              <a:tr h="190891">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783026179"/>
                  </a:ext>
                </a:extLst>
              </a:tr>
              <a:tr h="190891">
                <a:tc>
                  <a:txBody>
                    <a:bodyPr/>
                    <a:lstStyle/>
                    <a:p>
                      <a:pPr algn="l" fontAlgn="b"/>
                      <a:r>
                        <a:rPr lang="en-US" sz="1000" b="1" u="none" strike="noStrike" dirty="0">
                          <a:effectLst/>
                        </a:rPr>
                        <a:t>Code</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Object Code Title – Prior to FY 22</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GASB 87 Object Codes – FY 22</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GASB 96 Object Codes – FY 23</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Notes</a:t>
                      </a:r>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08567700"/>
                  </a:ext>
                </a:extLst>
              </a:tr>
              <a:tr h="168896">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333680882"/>
                  </a:ext>
                </a:extLst>
              </a:tr>
              <a:tr h="190891">
                <a:tc>
                  <a:txBody>
                    <a:bodyPr/>
                    <a:lstStyle/>
                    <a:p>
                      <a:pPr algn="l" fontAlgn="ctr"/>
                      <a:r>
                        <a:rPr lang="en-US" sz="1000" u="none" strike="noStrike">
                          <a:solidFill>
                            <a:srgbClr val="0D0D0D"/>
                          </a:solidFill>
                          <a:effectLst/>
                        </a:rPr>
                        <a:t>455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Non-Instructional Technology Supplies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455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D0D0D"/>
                          </a:solidFill>
                          <a:effectLst/>
                        </a:rPr>
                        <a:t>Non-Instructional Technology Supplies</a:t>
                      </a: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ctr" fontAlgn="b"/>
                      <a:r>
                        <a:rPr lang="en-US" sz="1000" u="none" strike="noStrike">
                          <a:solidFill>
                            <a:schemeClr val="accent2">
                              <a:lumMod val="75000"/>
                            </a:schemeClr>
                          </a:solidFill>
                          <a:effectLst/>
                        </a:rPr>
                        <a:t>Update description for GASB 96</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875413128"/>
                  </a:ext>
                </a:extLst>
              </a:tr>
              <a:tr h="190891">
                <a:tc>
                  <a:txBody>
                    <a:bodyPr/>
                    <a:lstStyle/>
                    <a:p>
                      <a:pPr algn="l" fontAlgn="ctr"/>
                      <a:r>
                        <a:rPr lang="en-US" sz="1000" u="none" strike="noStrike">
                          <a:solidFill>
                            <a:srgbClr val="0D0D0D"/>
                          </a:solidFill>
                          <a:effectLst/>
                        </a:rPr>
                        <a:t>456</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D0D0D"/>
                          </a:solidFill>
                          <a:effectLst/>
                        </a:rPr>
                        <a:t>Instructional Technology Supplies</a:t>
                      </a: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456</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Instructional Technology Supplies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Update description for GASB 96</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7707240"/>
                  </a:ext>
                </a:extLst>
              </a:tr>
              <a:tr h="114389">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313210309"/>
                  </a:ext>
                </a:extLst>
              </a:tr>
              <a:tr h="328249">
                <a:tc>
                  <a:txBody>
                    <a:bodyPr/>
                    <a:lstStyle/>
                    <a:p>
                      <a:pPr algn="l" fontAlgn="ctr"/>
                      <a:r>
                        <a:rPr lang="en-US" sz="1000" u="none" strike="noStrike">
                          <a:solidFill>
                            <a:srgbClr val="0D0D0D"/>
                          </a:solidFill>
                          <a:effectLst/>
                        </a:rPr>
                        <a:t>460</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Textbooks and Workbooks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D0D0D"/>
                          </a:solidFill>
                          <a:effectLst/>
                        </a:rPr>
                        <a:t> </a:t>
                      </a:r>
                      <a:endParaRPr lang="en-US" sz="1000" b="1" i="0" u="none" strike="noStrike" dirty="0">
                        <a:solidFill>
                          <a:srgbClr val="0D0D0D"/>
                        </a:solidFill>
                        <a:effectLst/>
                        <a:latin typeface="Calibri" panose="020F0502020204030204" pitchFamily="34" charset="0"/>
                      </a:endParaRPr>
                    </a:p>
                  </a:txBody>
                  <a:tcPr marL="8215" marR="8215" marT="8215" marB="0" anchor="ctr"/>
                </a:tc>
                <a:tc>
                  <a:txBody>
                    <a:bodyPr/>
                    <a:lstStyle/>
                    <a:p>
                      <a:pPr algn="ctr" fontAlgn="b"/>
                      <a:r>
                        <a:rPr lang="en-US" sz="1000" b="1" i="0" u="none" strike="noStrike" dirty="0">
                          <a:solidFill>
                            <a:srgbClr val="0D0D0D"/>
                          </a:solidFill>
                          <a:effectLst/>
                          <a:latin typeface="Calibri" panose="020F0502020204030204" pitchFamily="34" charset="0"/>
                        </a:rPr>
                        <a:t>No Changes at this time.</a:t>
                      </a:r>
                    </a:p>
                  </a:txBody>
                  <a:tcPr marL="8215" marR="8215" marT="8215" marB="0" anchor="b"/>
                </a:tc>
                <a:extLst>
                  <a:ext uri="{0D108BD9-81ED-4DB2-BD59-A6C34878D82A}">
                    <a16:rowId xmlns:a16="http://schemas.microsoft.com/office/drawing/2014/main" val="2279721461"/>
                  </a:ext>
                </a:extLst>
              </a:tr>
              <a:tr h="78134">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914712731"/>
                  </a:ext>
                </a:extLst>
              </a:tr>
              <a:tr h="190891">
                <a:tc>
                  <a:txBody>
                    <a:bodyPr/>
                    <a:lstStyle/>
                    <a:p>
                      <a:pPr algn="l" fontAlgn="ctr"/>
                      <a:r>
                        <a:rPr lang="en-US" sz="1000" u="none" strike="noStrike">
                          <a:solidFill>
                            <a:srgbClr val="0D0D0D"/>
                          </a:solidFill>
                          <a:effectLst/>
                        </a:rPr>
                        <a:t>465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Non- Instructional Technology Devices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accent2">
                              <a:lumMod val="75000"/>
                            </a:schemeClr>
                          </a:solidFill>
                          <a:effectLst/>
                        </a:rPr>
                        <a:t>465</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accent2">
                              <a:lumMod val="75000"/>
                            </a:schemeClr>
                          </a:solidFill>
                          <a:effectLst/>
                        </a:rPr>
                        <a:t>Non- Instructional Technology Devices</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a:solidFill>
                            <a:schemeClr val="accent2">
                              <a:lumMod val="75000"/>
                            </a:schemeClr>
                          </a:solidFill>
                          <a:effectLst/>
                        </a:rPr>
                        <a:t>Update description for GASB 96</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4228452798"/>
                  </a:ext>
                </a:extLst>
              </a:tr>
              <a:tr h="190891">
                <a:tc>
                  <a:txBody>
                    <a:bodyPr/>
                    <a:lstStyle/>
                    <a:p>
                      <a:pPr algn="l" fontAlgn="ctr"/>
                      <a:r>
                        <a:rPr lang="en-US" sz="1000" u="none" strike="noStrike">
                          <a:solidFill>
                            <a:srgbClr val="0D0D0D"/>
                          </a:solidFill>
                          <a:effectLst/>
                        </a:rPr>
                        <a:t>466</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Instructional Technology Devices</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accent2">
                              <a:lumMod val="75000"/>
                            </a:schemeClr>
                          </a:solidFill>
                          <a:effectLst/>
                        </a:rPr>
                        <a:t>466</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Instructional Technology Devices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Update description for GASB 96</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015793121"/>
                  </a:ext>
                </a:extLst>
              </a:tr>
              <a:tr h="190891">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619910069"/>
                  </a:ext>
                </a:extLst>
              </a:tr>
              <a:tr h="508406">
                <a:tc>
                  <a:txBody>
                    <a:bodyPr/>
                    <a:lstStyle/>
                    <a:p>
                      <a:pPr algn="l" fontAlgn="ctr"/>
                      <a:r>
                        <a:rPr lang="en-US" sz="1000" u="none" strike="noStrike">
                          <a:solidFill>
                            <a:srgbClr val="0D0D0D"/>
                          </a:solidFill>
                          <a:effectLst/>
                        </a:rPr>
                        <a:t>505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Capitalized Non-Instructional Technology Software</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 </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b"/>
                      <a:endParaRPr lang="en-US" sz="1000" b="0" i="0" u="none" strike="noStrike">
                        <a:solidFill>
                          <a:srgbClr val="0D0D0D"/>
                        </a:solidFill>
                        <a:effectLst/>
                        <a:latin typeface="Calibri" panose="020F0502020204030204" pitchFamily="34" charset="0"/>
                      </a:endParaRPr>
                    </a:p>
                  </a:txBody>
                  <a:tcPr marL="8215" marR="8215" marT="8215" marB="0" anchor="b"/>
                </a:tc>
                <a:tc>
                  <a:txBody>
                    <a:bodyPr/>
                    <a:lstStyle/>
                    <a:p>
                      <a:pPr algn="l" fontAlgn="ctr"/>
                      <a:r>
                        <a:rPr lang="en-US" sz="1000" u="none" strike="noStrike" dirty="0">
                          <a:solidFill>
                            <a:schemeClr val="tx1">
                              <a:lumMod val="75000"/>
                              <a:lumOff val="25000"/>
                            </a:schemeClr>
                          </a:solidFill>
                          <a:effectLst/>
                        </a:rPr>
                        <a:t>562</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tx1">
                              <a:lumMod val="75000"/>
                              <a:lumOff val="25000"/>
                            </a:schemeClr>
                          </a:solidFill>
                          <a:effectLst/>
                        </a:rPr>
                        <a:t>Principal on Long-Term Non-Instructional Subscription-Based Information Technology Arrangements (SBITAs)</a:t>
                      </a:r>
                      <a:endParaRPr lang="en-US" sz="1000" b="1" i="0" u="none" strike="noStrike">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a:solidFill>
                            <a:srgbClr val="0D0D0D"/>
                          </a:solidFill>
                          <a:effectLst/>
                        </a:rPr>
                        <a:t>Obj 505 is for purchases that meet capitalization threshold - update object code references</a:t>
                      </a:r>
                      <a:endParaRPr lang="en-US" sz="1000" b="1" i="0" u="none" strike="noStrike">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213534346"/>
                  </a:ext>
                </a:extLst>
              </a:tr>
              <a:tr h="508406">
                <a:tc>
                  <a:txBody>
                    <a:bodyPr/>
                    <a:lstStyle/>
                    <a:p>
                      <a:pPr algn="l" fontAlgn="ctr"/>
                      <a:r>
                        <a:rPr lang="en-US" sz="1000" u="none" strike="noStrike">
                          <a:solidFill>
                            <a:srgbClr val="0D0D0D"/>
                          </a:solidFill>
                          <a:effectLst/>
                        </a:rPr>
                        <a:t>506</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Capitalized Instructional Technology Software</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 </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b"/>
                      <a:endParaRPr lang="en-US" sz="1000" b="0" i="0" u="none" strike="noStrike">
                        <a:solidFill>
                          <a:srgbClr val="0D0D0D"/>
                        </a:solidFill>
                        <a:effectLst/>
                        <a:latin typeface="Calibri" panose="020F0502020204030204" pitchFamily="34" charset="0"/>
                      </a:endParaRPr>
                    </a:p>
                  </a:txBody>
                  <a:tcPr marL="8215" marR="8215" marT="8215" marB="0" anchor="b"/>
                </a:tc>
                <a:tc>
                  <a:txBody>
                    <a:bodyPr/>
                    <a:lstStyle/>
                    <a:p>
                      <a:pPr algn="l" fontAlgn="ctr"/>
                      <a:r>
                        <a:rPr lang="en-US" sz="1000" u="none" strike="noStrike" dirty="0">
                          <a:solidFill>
                            <a:schemeClr val="tx1">
                              <a:lumMod val="75000"/>
                              <a:lumOff val="25000"/>
                            </a:schemeClr>
                          </a:solidFill>
                          <a:effectLst/>
                        </a:rPr>
                        <a:t>563</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Interest on Long-Term Subscription-Based Information Technology Arrangements (SBITAs)</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a:solidFill>
                            <a:srgbClr val="0D0D0D"/>
                          </a:solidFill>
                          <a:effectLst/>
                        </a:rPr>
                        <a:t>Obj 506 is for purchases that meet capitalization threshold, update object code references</a:t>
                      </a:r>
                      <a:endParaRPr lang="en-US" sz="1000" b="1" i="0" u="none" strike="noStrike">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85818624"/>
                  </a:ext>
                </a:extLst>
              </a:tr>
              <a:tr h="381781">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 </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tx1">
                              <a:lumMod val="75000"/>
                              <a:lumOff val="25000"/>
                            </a:schemeClr>
                          </a:solidFill>
                          <a:effectLst/>
                        </a:rPr>
                        <a:t>564</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Principal on Long-Term Instructional Subscription-Based Information Technology Arrangements (SBITAs)</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D0D0D"/>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406223135"/>
                  </a:ext>
                </a:extLst>
              </a:tr>
              <a:tr h="381781">
                <a:tc>
                  <a:txBody>
                    <a:bodyPr/>
                    <a:lstStyle/>
                    <a:p>
                      <a:pPr algn="l" fontAlgn="ctr"/>
                      <a:r>
                        <a:rPr lang="en-US" sz="1000" u="none" strike="noStrike">
                          <a:solidFill>
                            <a:srgbClr val="0D0D0D"/>
                          </a:solidFill>
                          <a:effectLst/>
                        </a:rPr>
                        <a:t>535</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D0D0D"/>
                          </a:solidFill>
                          <a:effectLst/>
                        </a:rPr>
                        <a:t>535 Long-Term Leases or Financed Purchases </a:t>
                      </a: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D0D0D"/>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accent2">
                              <a:lumMod val="75000"/>
                            </a:schemeClr>
                          </a:solidFill>
                          <a:effectLst/>
                        </a:rPr>
                        <a:t>535</a:t>
                      </a:r>
                      <a:endParaRPr lang="en-US" sz="1000" b="1" i="0" u="none" strike="noStrike">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535 Long-Term Leases or Financed Purchases </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chemeClr val="accent2">
                              <a:lumMod val="75000"/>
                            </a:schemeClr>
                          </a:solidFill>
                          <a:effectLst/>
                        </a:rPr>
                        <a:t>      Add software in the description</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008729018"/>
                  </a:ext>
                </a:extLst>
              </a:tr>
            </a:tbl>
          </a:graphicData>
        </a:graphic>
      </p:graphicFrame>
      <p:sp>
        <p:nvSpPr>
          <p:cNvPr id="4" name="Date Placeholder 3">
            <a:extLst>
              <a:ext uri="{FF2B5EF4-FFF2-40B4-BE49-F238E27FC236}">
                <a16:creationId xmlns:a16="http://schemas.microsoft.com/office/drawing/2014/main" id="{AB144331-698C-4C82-9ACF-007D40DE23DF}"/>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74B3A7E0-0A08-470F-8C15-B2279CA70584}"/>
              </a:ext>
            </a:extLst>
          </p:cNvPr>
          <p:cNvSpPr>
            <a:spLocks noGrp="1"/>
          </p:cNvSpPr>
          <p:nvPr>
            <p:ph type="sldNum" sz="quarter" idx="12"/>
          </p:nvPr>
        </p:nvSpPr>
        <p:spPr/>
        <p:txBody>
          <a:bodyPr/>
          <a:lstStyle/>
          <a:p>
            <a:fld id="{48F63A3B-78C7-47BE-AE5E-E10140E04643}" type="slidenum">
              <a:rPr lang="en-US" smtClean="0"/>
              <a:t>88</a:t>
            </a:fld>
            <a:endParaRPr lang="en-US" dirty="0"/>
          </a:p>
        </p:txBody>
      </p:sp>
      <p:sp>
        <p:nvSpPr>
          <p:cNvPr id="6" name="Footer Placeholder 5">
            <a:extLst>
              <a:ext uri="{FF2B5EF4-FFF2-40B4-BE49-F238E27FC236}">
                <a16:creationId xmlns:a16="http://schemas.microsoft.com/office/drawing/2014/main" id="{7D751F6D-1BB2-43A5-860A-600A94424BB2}"/>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816023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9AFF-6470-4C15-B9BF-EDD80A9E1EC7}"/>
              </a:ext>
            </a:extLst>
          </p:cNvPr>
          <p:cNvSpPr>
            <a:spLocks noGrp="1"/>
          </p:cNvSpPr>
          <p:nvPr>
            <p:ph type="title"/>
          </p:nvPr>
        </p:nvSpPr>
        <p:spPr/>
        <p:txBody>
          <a:bodyPr/>
          <a:lstStyle/>
          <a:p>
            <a:r>
              <a:rPr lang="en-US" dirty="0"/>
              <a:t>GASB 87 and 96 Object Codes</a:t>
            </a:r>
          </a:p>
        </p:txBody>
      </p:sp>
      <p:graphicFrame>
        <p:nvGraphicFramePr>
          <p:cNvPr id="7" name="Content Placeholder 6">
            <a:extLst>
              <a:ext uri="{FF2B5EF4-FFF2-40B4-BE49-F238E27FC236}">
                <a16:creationId xmlns:a16="http://schemas.microsoft.com/office/drawing/2014/main" id="{44BC664E-7E04-4AB5-B287-BD19D6FF2A64}"/>
              </a:ext>
            </a:extLst>
          </p:cNvPr>
          <p:cNvGraphicFramePr>
            <a:graphicFrameLocks noGrp="1"/>
          </p:cNvGraphicFramePr>
          <p:nvPr>
            <p:ph idx="1"/>
          </p:nvPr>
        </p:nvGraphicFramePr>
        <p:xfrm>
          <a:off x="462337" y="1520575"/>
          <a:ext cx="10891463" cy="5074524"/>
        </p:xfrm>
        <a:graphic>
          <a:graphicData uri="http://schemas.openxmlformats.org/drawingml/2006/table">
            <a:tbl>
              <a:tblPr>
                <a:tableStyleId>{5C22544A-7EE6-4342-B048-85BDC9FD1C3A}</a:tableStyleId>
              </a:tblPr>
              <a:tblGrid>
                <a:gridCol w="394038">
                  <a:extLst>
                    <a:ext uri="{9D8B030D-6E8A-4147-A177-3AD203B41FA5}">
                      <a16:colId xmlns:a16="http://schemas.microsoft.com/office/drawing/2014/main" val="3314458321"/>
                    </a:ext>
                  </a:extLst>
                </a:gridCol>
                <a:gridCol w="2760842">
                  <a:extLst>
                    <a:ext uri="{9D8B030D-6E8A-4147-A177-3AD203B41FA5}">
                      <a16:colId xmlns:a16="http://schemas.microsoft.com/office/drawing/2014/main" val="928591879"/>
                    </a:ext>
                  </a:extLst>
                </a:gridCol>
                <a:gridCol w="316818">
                  <a:extLst>
                    <a:ext uri="{9D8B030D-6E8A-4147-A177-3AD203B41FA5}">
                      <a16:colId xmlns:a16="http://schemas.microsoft.com/office/drawing/2014/main" val="2498481716"/>
                    </a:ext>
                  </a:extLst>
                </a:gridCol>
                <a:gridCol w="2387449">
                  <a:extLst>
                    <a:ext uri="{9D8B030D-6E8A-4147-A177-3AD203B41FA5}">
                      <a16:colId xmlns:a16="http://schemas.microsoft.com/office/drawing/2014/main" val="1622565073"/>
                    </a:ext>
                  </a:extLst>
                </a:gridCol>
                <a:gridCol w="330962">
                  <a:extLst>
                    <a:ext uri="{9D8B030D-6E8A-4147-A177-3AD203B41FA5}">
                      <a16:colId xmlns:a16="http://schemas.microsoft.com/office/drawing/2014/main" val="3476606269"/>
                    </a:ext>
                  </a:extLst>
                </a:gridCol>
                <a:gridCol w="2910767">
                  <a:extLst>
                    <a:ext uri="{9D8B030D-6E8A-4147-A177-3AD203B41FA5}">
                      <a16:colId xmlns:a16="http://schemas.microsoft.com/office/drawing/2014/main" val="1895994429"/>
                    </a:ext>
                  </a:extLst>
                </a:gridCol>
                <a:gridCol w="1790587">
                  <a:extLst>
                    <a:ext uri="{9D8B030D-6E8A-4147-A177-3AD203B41FA5}">
                      <a16:colId xmlns:a16="http://schemas.microsoft.com/office/drawing/2014/main" val="956570106"/>
                    </a:ext>
                  </a:extLst>
                </a:gridCol>
              </a:tblGrid>
              <a:tr h="326618">
                <a:tc gridSpan="2">
                  <a:txBody>
                    <a:bodyPr/>
                    <a:lstStyle/>
                    <a:p>
                      <a:pPr algn="l" fontAlgn="b"/>
                      <a:r>
                        <a:rPr lang="en-US" sz="1000" b="1" u="none" strike="noStrike">
                          <a:effectLst/>
                        </a:rPr>
                        <a:t>Object Codes</a:t>
                      </a:r>
                      <a:endParaRPr lang="en-US" sz="1000" b="1" i="0" u="none" strike="noStrike">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b="1" u="none" strike="noStrike">
                          <a:effectLst/>
                        </a:rPr>
                        <a:t> </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r>
                        <a:rPr lang="en-US" sz="1000" b="0" u="none" strike="noStrike" dirty="0">
                          <a:effectLst/>
                        </a:rPr>
                        <a:t>Object Codes 3xx = Purchased Services</a:t>
                      </a:r>
                      <a:endParaRPr lang="en-US" sz="10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470022465"/>
                  </a:ext>
                </a:extLst>
              </a:tr>
              <a:tr h="304892">
                <a:tc gridSpan="3">
                  <a:txBody>
                    <a:bodyPr/>
                    <a:lstStyle/>
                    <a:p>
                      <a:pPr algn="l" fontAlgn="b"/>
                      <a:r>
                        <a:rPr lang="en-US" sz="1000" b="1" u="none" strike="noStrike">
                          <a:effectLst/>
                        </a:rPr>
                        <a:t>Progression from FY 21 to FY 22 (for GASB 87) and FY 23 (for GASB 96)</a:t>
                      </a:r>
                      <a:endParaRPr lang="en-US" sz="1000" b="1" i="0" u="none" strike="noStrike">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lumMod val="75000"/>
                              <a:lumOff val="25000"/>
                            </a:schemeClr>
                          </a:solidFill>
                          <a:effectLst/>
                          <a:latin typeface="Calibri" panose="020F0502020204030204" pitchFamily="34" charset="0"/>
                        </a:rPr>
                        <a:t>Blue is new, </a:t>
                      </a:r>
                      <a:r>
                        <a:rPr lang="en-US" sz="1000" b="1" i="0" u="none" strike="noStrike" dirty="0">
                          <a:solidFill>
                            <a:schemeClr val="accent2">
                              <a:lumMod val="75000"/>
                            </a:schemeClr>
                          </a:solidFill>
                          <a:effectLst/>
                          <a:latin typeface="Calibri" panose="020F0502020204030204" pitchFamily="34" charset="0"/>
                        </a:rPr>
                        <a:t>Green was updated in FY 22 and needs update for FY 23</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effectLst/>
                        <a:latin typeface="Calibri" panose="020F0502020204030204" pitchFamily="34" charset="0"/>
                      </a:endParaRPr>
                    </a:p>
                  </a:txBody>
                  <a:tcPr marL="8215" marR="8215" marT="8215" marB="0" anchor="b"/>
                </a:tc>
                <a:tc hMerge="1">
                  <a:txBody>
                    <a:bodyPr/>
                    <a:lstStyle/>
                    <a:p>
                      <a:endParaRPr lang="en-US"/>
                    </a:p>
                  </a:txBody>
                  <a:tcPr/>
                </a:tc>
                <a:tc hMerge="1">
                  <a:txBody>
                    <a:bodyPr/>
                    <a:lstStyle/>
                    <a:p>
                      <a:endParaRPr lang="en-US"/>
                    </a:p>
                  </a:txBody>
                  <a:tcPr/>
                </a:tc>
                <a:tc>
                  <a:txBody>
                    <a:bodyPr/>
                    <a:lstStyle/>
                    <a:p>
                      <a:pPr algn="l" fontAlgn="b"/>
                      <a:r>
                        <a:rPr lang="en-US" sz="1000" b="0" u="none" strike="noStrike" dirty="0">
                          <a:effectLst/>
                        </a:rPr>
                        <a:t>Object Codes 4xx = Supplies</a:t>
                      </a:r>
                      <a:endParaRPr lang="en-US" sz="10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282525581"/>
                  </a:ext>
                </a:extLst>
              </a:tr>
              <a:tr h="189941">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b="0" u="none" strike="noStrike" dirty="0">
                          <a:effectLst/>
                        </a:rPr>
                        <a:t>Object Codes 5xx = Capital</a:t>
                      </a:r>
                      <a:endParaRPr lang="en-US" sz="1000" b="0"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631921500"/>
                  </a:ext>
                </a:extLst>
              </a:tr>
              <a:tr h="189941">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945057258"/>
                  </a:ext>
                </a:extLst>
              </a:tr>
              <a:tr h="189941">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Object Code Title – Prior to FY 22</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GASB 87 Object Codes – FY 22</a:t>
                      </a:r>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l" fontAlgn="b"/>
                      <a:r>
                        <a:rPr lang="en-US" sz="1000" b="1" u="none" strike="noStrike">
                          <a:effectLst/>
                        </a:rPr>
                        <a:t>Code</a:t>
                      </a:r>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ctr" fontAlgn="b"/>
                      <a:r>
                        <a:rPr lang="en-US" sz="1000" b="1" u="none" strike="noStrike" dirty="0">
                          <a:effectLst/>
                        </a:rPr>
                        <a:t>GASB 96 Object Codes – FY 23</a:t>
                      </a:r>
                    </a:p>
                  </a:txBody>
                  <a:tcPr marL="8215" marR="8215" marT="8215" marB="0" anchor="b"/>
                </a:tc>
                <a:tc>
                  <a:txBody>
                    <a:bodyPr/>
                    <a:lstStyle/>
                    <a:p>
                      <a:pPr algn="ctr" fontAlgn="b"/>
                      <a:r>
                        <a:rPr lang="en-US" sz="1000" b="1" u="none" strike="noStrike" dirty="0">
                          <a:effectLst/>
                        </a:rPr>
                        <a:t>Notes</a:t>
                      </a:r>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318446283"/>
                  </a:ext>
                </a:extLst>
              </a:tr>
              <a:tr h="168057">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215" marR="8215" marT="8215"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3568334459"/>
                  </a:ext>
                </a:extLst>
              </a:tr>
              <a:tr h="453338">
                <a:tc>
                  <a:txBody>
                    <a:bodyPr/>
                    <a:lstStyle/>
                    <a:p>
                      <a:pPr algn="l" fontAlgn="ctr"/>
                      <a:r>
                        <a:rPr lang="en-US" sz="1000" u="none" strike="noStrike">
                          <a:solidFill>
                            <a:srgbClr val="000000"/>
                          </a:solidFill>
                          <a:effectLst/>
                        </a:rPr>
                        <a:t>555</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Capitalized Non-Instructional Technology Hardware</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560</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Principal on Long-Term Computer or Technology Related Hardware Leases or Financed Purchases</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a:effectLst/>
                        </a:rPr>
                        <a:t> </a:t>
                      </a:r>
                      <a:endParaRPr lang="en-US" sz="1000" b="1" i="0" u="none" strike="noStrike">
                        <a:solidFill>
                          <a:srgbClr val="0070C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effectLst/>
                        </a:rPr>
                        <a:t> </a:t>
                      </a:r>
                      <a:endParaRPr lang="en-US" sz="1000" b="1" i="0" u="none" strike="noStrike" dirty="0">
                        <a:solidFill>
                          <a:srgbClr val="0070C0"/>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rgbClr val="000000"/>
                          </a:solidFill>
                          <a:effectLst/>
                        </a:rPr>
                        <a:t>Obj 555-is for purchases that meet capitalization threshold</a:t>
                      </a:r>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997336895"/>
                  </a:ext>
                </a:extLst>
              </a:tr>
              <a:tr h="453338">
                <a:tc>
                  <a:txBody>
                    <a:bodyPr/>
                    <a:lstStyle/>
                    <a:p>
                      <a:pPr algn="l" fontAlgn="ctr"/>
                      <a:r>
                        <a:rPr lang="en-US" sz="1000" u="none" strike="noStrike">
                          <a:solidFill>
                            <a:srgbClr val="000000"/>
                          </a:solidFill>
                          <a:effectLst/>
                        </a:rPr>
                        <a:t>556</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00000"/>
                          </a:solidFill>
                          <a:effectLst/>
                        </a:rPr>
                        <a:t>Capitalized Instructional Technology Hardware</a:t>
                      </a:r>
                      <a:endParaRPr lang="en-US" sz="1000" b="1" i="0" u="none" strike="noStrike" dirty="0">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chemeClr val="tx1">
                              <a:lumMod val="75000"/>
                              <a:lumOff val="25000"/>
                            </a:schemeClr>
                          </a:solidFill>
                          <a:effectLst/>
                        </a:rPr>
                        <a:t>561</a:t>
                      </a:r>
                      <a:endParaRPr lang="en-US" sz="1000" b="1" i="0" u="none" strike="noStrike">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Interest on Long-Term Computer or Technology Related Hardware Leases or Financed Purchases</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70C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70C0"/>
                        </a:solidFill>
                        <a:effectLst/>
                        <a:latin typeface="Calibri" panose="020F0502020204030204" pitchFamily="34" charset="0"/>
                      </a:endParaRPr>
                    </a:p>
                  </a:txBody>
                  <a:tcPr marL="8215" marR="8215" marT="8215" marB="0" anchor="ctr"/>
                </a:tc>
                <a:tc>
                  <a:txBody>
                    <a:bodyPr/>
                    <a:lstStyle/>
                    <a:p>
                      <a:pPr algn="ctr" fontAlgn="b"/>
                      <a:r>
                        <a:rPr lang="en-US" sz="1000" u="none" strike="noStrike" dirty="0">
                          <a:solidFill>
                            <a:srgbClr val="000000"/>
                          </a:solidFill>
                          <a:effectLst/>
                        </a:rPr>
                        <a:t>Obj 556-is for purchases that meet capitalization threshold</a:t>
                      </a:r>
                      <a:endParaRPr lang="en-US" sz="1000" b="1" i="0" u="none" strike="noStrike" dirty="0">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651697644"/>
                  </a:ext>
                </a:extLst>
              </a:tr>
              <a:tr h="189941">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70C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dirty="0">
                        <a:solidFill>
                          <a:srgbClr val="0070C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441136397"/>
                  </a:ext>
                </a:extLst>
              </a:tr>
              <a:tr h="304892">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ctr"/>
                      <a:r>
                        <a:rPr lang="en-US" sz="1000" u="none" strike="noStrike">
                          <a:solidFill>
                            <a:schemeClr val="tx1">
                              <a:lumMod val="75000"/>
                              <a:lumOff val="25000"/>
                            </a:schemeClr>
                          </a:solidFill>
                          <a:effectLst/>
                        </a:rPr>
                        <a:t>570</a:t>
                      </a:r>
                      <a:endParaRPr lang="en-US" sz="1000" b="1" i="0" u="none" strike="noStrike">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Principal on Long-Term Building or Land Leases</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830593503"/>
                  </a:ext>
                </a:extLst>
              </a:tr>
              <a:tr h="189941">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b"/>
                      <a:endParaRPr lang="en-US" sz="1000" b="1" i="0" u="none" strike="noStrike">
                        <a:solidFill>
                          <a:srgbClr val="000000"/>
                        </a:solidFill>
                        <a:effectLst/>
                        <a:latin typeface="Calibri" panose="020F0502020204030204" pitchFamily="34" charset="0"/>
                      </a:endParaRPr>
                    </a:p>
                  </a:txBody>
                  <a:tcPr marL="8215" marR="8215" marT="8215" marB="0" anchor="b"/>
                </a:tc>
                <a:tc>
                  <a:txBody>
                    <a:bodyPr/>
                    <a:lstStyle/>
                    <a:p>
                      <a:pPr algn="l" fontAlgn="ctr"/>
                      <a:r>
                        <a:rPr lang="en-US" sz="1000" u="none" strike="noStrike">
                          <a:solidFill>
                            <a:schemeClr val="tx1">
                              <a:lumMod val="75000"/>
                              <a:lumOff val="25000"/>
                            </a:schemeClr>
                          </a:solidFill>
                          <a:effectLst/>
                        </a:rPr>
                        <a:t>571</a:t>
                      </a:r>
                      <a:endParaRPr lang="en-US" sz="1000" b="1" i="0" u="none" strike="noStrike">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tx1">
                              <a:lumMod val="75000"/>
                              <a:lumOff val="25000"/>
                            </a:schemeClr>
                          </a:solidFill>
                          <a:effectLst/>
                        </a:rPr>
                        <a:t>Interest on Long-Term Building or Land Leases</a:t>
                      </a:r>
                      <a:endParaRPr lang="en-US" sz="1000" b="1" i="0" u="none" strike="noStrike" dirty="0">
                        <a:solidFill>
                          <a:schemeClr val="tx1">
                            <a:lumMod val="75000"/>
                            <a:lumOff val="2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463089349"/>
                  </a:ext>
                </a:extLst>
              </a:tr>
              <a:tr h="326618">
                <a:tc>
                  <a:txBody>
                    <a:bodyPr/>
                    <a:lstStyle/>
                    <a:p>
                      <a:pPr algn="l" fontAlgn="ctr"/>
                      <a:r>
                        <a:rPr lang="en-US" sz="1000" u="none" strike="noStrike">
                          <a:solidFill>
                            <a:srgbClr val="000000"/>
                          </a:solidFill>
                          <a:effectLst/>
                        </a:rPr>
                        <a:t>580</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Principal on Capital Lease/Installment Sales Contracts</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580</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Principal on Long-Term Lease or Financed Purchases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503712539"/>
                  </a:ext>
                </a:extLst>
              </a:tr>
              <a:tr h="326618">
                <a:tc>
                  <a:txBody>
                    <a:bodyPr/>
                    <a:lstStyle/>
                    <a:p>
                      <a:pPr algn="l" fontAlgn="ctr"/>
                      <a:r>
                        <a:rPr lang="en-US" sz="1000" u="none" strike="noStrike">
                          <a:solidFill>
                            <a:srgbClr val="000000"/>
                          </a:solidFill>
                          <a:effectLst/>
                        </a:rPr>
                        <a:t>581</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Interest on Capital Lease/Installment Sales Contracts</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581</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Interest on Long-Term Lease or Financed Purchases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1920514870"/>
                  </a:ext>
                </a:extLst>
              </a:tr>
              <a:tr h="485178">
                <a:tc>
                  <a:txBody>
                    <a:bodyPr/>
                    <a:lstStyle/>
                    <a:p>
                      <a:pPr algn="l" fontAlgn="ctr"/>
                      <a:r>
                        <a:rPr lang="en-US" sz="1000" u="none" strike="noStrike">
                          <a:solidFill>
                            <a:srgbClr val="000000"/>
                          </a:solidFill>
                          <a:effectLst/>
                        </a:rPr>
                        <a:t>582</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Principal on Capital Lease/Installment Sales Contracts Used for Direct Instruction of Special Education Students</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582</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Principal on Long-Term Lease or Financed Purchases Used for Direct Instruction of Special Education Students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2546635768"/>
                  </a:ext>
                </a:extLst>
              </a:tr>
              <a:tr h="485178">
                <a:tc>
                  <a:txBody>
                    <a:bodyPr/>
                    <a:lstStyle/>
                    <a:p>
                      <a:pPr algn="l" fontAlgn="ctr"/>
                      <a:r>
                        <a:rPr lang="en-US" sz="1000" u="none" strike="noStrike">
                          <a:solidFill>
                            <a:srgbClr val="000000"/>
                          </a:solidFill>
                          <a:effectLst/>
                        </a:rPr>
                        <a:t>583</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Principal on Capital Lease/Installment Sales Contracts Used for Vehicles Used for Special Education Students</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583</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chemeClr val="accent2">
                              <a:lumMod val="75000"/>
                            </a:schemeClr>
                          </a:solidFill>
                          <a:effectLst/>
                        </a:rPr>
                        <a:t>Principal on Long-Term Lease or Financed Purchases Used for Vehicles Used for Special Education Students</a:t>
                      </a:r>
                      <a:endParaRPr lang="en-US" sz="1000" b="1" i="0" u="none" strike="noStrike" dirty="0">
                        <a:solidFill>
                          <a:schemeClr val="accent2">
                            <a:lumMod val="75000"/>
                          </a:schemeClr>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endParaRPr lang="en-US" sz="1000" b="1" i="0" u="none" strike="noStrike">
                        <a:solidFill>
                          <a:srgbClr val="000000"/>
                        </a:solidFill>
                        <a:effectLst/>
                        <a:latin typeface="Calibri" panose="020F0502020204030204" pitchFamily="34" charset="0"/>
                      </a:endParaRPr>
                    </a:p>
                  </a:txBody>
                  <a:tcPr marL="8215" marR="8215" marT="8215" marB="0" anchor="b"/>
                </a:tc>
                <a:extLst>
                  <a:ext uri="{0D108BD9-81ED-4DB2-BD59-A6C34878D82A}">
                    <a16:rowId xmlns:a16="http://schemas.microsoft.com/office/drawing/2014/main" val="439266193"/>
                  </a:ext>
                </a:extLst>
              </a:tr>
              <a:tr h="326618">
                <a:tc>
                  <a:txBody>
                    <a:bodyPr/>
                    <a:lstStyle/>
                    <a:p>
                      <a:pPr algn="l" fontAlgn="ctr"/>
                      <a:r>
                        <a:rPr lang="en-US" sz="1000" u="none" strike="noStrike">
                          <a:solidFill>
                            <a:srgbClr val="000000"/>
                          </a:solidFill>
                          <a:effectLst/>
                        </a:rPr>
                        <a:t>589</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Lease Transactions/Installment Sales (Fund 01 – Other Financing Source)</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a:solidFill>
                            <a:srgbClr val="000000"/>
                          </a:solidFill>
                          <a:effectLst/>
                        </a:rPr>
                        <a:t>589</a:t>
                      </a: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l" fontAlgn="ctr"/>
                      <a:r>
                        <a:rPr lang="en-US" sz="1000" u="none" strike="noStrike" dirty="0">
                          <a:solidFill>
                            <a:srgbClr val="000000"/>
                          </a:solidFill>
                          <a:effectLst/>
                        </a:rPr>
                        <a:t>Long-Term Lease Transactions or Financed Purchases (Fund 01-Other Financing Source)</a:t>
                      </a:r>
                      <a:endParaRPr lang="en-US" sz="1000" b="1" i="0" u="none" strike="noStrike" dirty="0">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8215" marR="8215" marT="8215" marB="0" anchor="ctr"/>
                </a:tc>
                <a:tc>
                  <a:txBody>
                    <a:bodyPr/>
                    <a:lstStyle/>
                    <a:p>
                      <a:pPr algn="l" fontAlgn="ctr"/>
                      <a:endParaRPr lang="en-US" sz="1000" b="1" i="0" u="none" strike="noStrike">
                        <a:solidFill>
                          <a:srgbClr val="000000"/>
                        </a:solidFill>
                        <a:effectLst/>
                        <a:latin typeface="Calibri" panose="020F0502020204030204" pitchFamily="34" charset="0"/>
                      </a:endParaRPr>
                    </a:p>
                  </a:txBody>
                  <a:tcPr marL="8215" marR="8215" marT="8215" marB="0" anchor="ctr"/>
                </a:tc>
                <a:tc>
                  <a:txBody>
                    <a:bodyPr/>
                    <a:lstStyle/>
                    <a:p>
                      <a:pPr algn="ctr" fontAlgn="b"/>
                      <a:r>
                        <a:rPr lang="en-US" sz="1000" b="1" i="0" u="none" strike="noStrike" dirty="0">
                          <a:solidFill>
                            <a:srgbClr val="000000"/>
                          </a:solidFill>
                          <a:effectLst/>
                          <a:latin typeface="Calibri" panose="020F0502020204030204" pitchFamily="34" charset="0"/>
                        </a:rPr>
                        <a:t>No changes</a:t>
                      </a:r>
                    </a:p>
                  </a:txBody>
                  <a:tcPr marL="8215" marR="8215" marT="8215" marB="0" anchor="b"/>
                </a:tc>
                <a:extLst>
                  <a:ext uri="{0D108BD9-81ED-4DB2-BD59-A6C34878D82A}">
                    <a16:rowId xmlns:a16="http://schemas.microsoft.com/office/drawing/2014/main" val="3014840732"/>
                  </a:ext>
                </a:extLst>
              </a:tr>
            </a:tbl>
          </a:graphicData>
        </a:graphic>
      </p:graphicFrame>
      <p:sp>
        <p:nvSpPr>
          <p:cNvPr id="4" name="Date Placeholder 3">
            <a:extLst>
              <a:ext uri="{FF2B5EF4-FFF2-40B4-BE49-F238E27FC236}">
                <a16:creationId xmlns:a16="http://schemas.microsoft.com/office/drawing/2014/main" id="{EED4CA69-F445-471D-ABBE-CC3E26AC64D0}"/>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B9DB1316-05EB-48D1-BE42-8924C6D026B3}"/>
              </a:ext>
            </a:extLst>
          </p:cNvPr>
          <p:cNvSpPr>
            <a:spLocks noGrp="1"/>
          </p:cNvSpPr>
          <p:nvPr>
            <p:ph type="sldNum" sz="quarter" idx="12"/>
          </p:nvPr>
        </p:nvSpPr>
        <p:spPr/>
        <p:txBody>
          <a:bodyPr/>
          <a:lstStyle/>
          <a:p>
            <a:fld id="{48F63A3B-78C7-47BE-AE5E-E10140E04643}" type="slidenum">
              <a:rPr lang="en-US" smtClean="0"/>
              <a:t>89</a:t>
            </a:fld>
            <a:endParaRPr lang="en-US" dirty="0"/>
          </a:p>
        </p:txBody>
      </p:sp>
      <p:sp>
        <p:nvSpPr>
          <p:cNvPr id="6" name="Footer Placeholder 5">
            <a:extLst>
              <a:ext uri="{FF2B5EF4-FFF2-40B4-BE49-F238E27FC236}">
                <a16:creationId xmlns:a16="http://schemas.microsoft.com/office/drawing/2014/main" id="{C2BB5A2D-40B9-4B4E-8B1C-9403E191B23A}"/>
              </a:ext>
            </a:extLst>
          </p:cNvPr>
          <p:cNvSpPr>
            <a:spLocks noGrp="1"/>
          </p:cNvSpPr>
          <p:nvPr>
            <p:ph type="ftr" sz="quarter" idx="13"/>
          </p:nvPr>
        </p:nvSpPr>
        <p:spPr>
          <a:xfrm>
            <a:off x="5784351" y="6675756"/>
            <a:ext cx="3522392" cy="45719"/>
          </a:xfrm>
        </p:spPr>
        <p:txBody>
          <a:bodyPr/>
          <a:lstStyle/>
          <a:p>
            <a:endParaRPr lang="en-US" dirty="0">
              <a:solidFill>
                <a:srgbClr val="003865"/>
              </a:solidFill>
            </a:endParaRPr>
          </a:p>
        </p:txBody>
      </p:sp>
    </p:spTree>
    <p:extLst>
      <p:ext uri="{BB962C8B-B14F-4D97-AF65-F5344CB8AC3E}">
        <p14:creationId xmlns:p14="http://schemas.microsoft.com/office/powerpoint/2010/main" val="137190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840B-742A-4E92-A5B7-34D548C30F27}"/>
              </a:ext>
            </a:extLst>
          </p:cNvPr>
          <p:cNvSpPr>
            <a:spLocks noGrp="1"/>
          </p:cNvSpPr>
          <p:nvPr>
            <p:ph type="title"/>
          </p:nvPr>
        </p:nvSpPr>
        <p:spPr/>
        <p:txBody>
          <a:bodyPr/>
          <a:lstStyle/>
          <a:p>
            <a:r>
              <a:rPr lang="en-US" dirty="0"/>
              <a:t>FY 24 UFARS Finance Codes</a:t>
            </a:r>
          </a:p>
        </p:txBody>
      </p:sp>
      <p:sp>
        <p:nvSpPr>
          <p:cNvPr id="3" name="Content Placeholder 2">
            <a:extLst>
              <a:ext uri="{FF2B5EF4-FFF2-40B4-BE49-F238E27FC236}">
                <a16:creationId xmlns:a16="http://schemas.microsoft.com/office/drawing/2014/main" id="{E6A18BBE-FD5C-4496-B5DF-265FDF71588A}"/>
              </a:ext>
            </a:extLst>
          </p:cNvPr>
          <p:cNvSpPr>
            <a:spLocks noGrp="1"/>
          </p:cNvSpPr>
          <p:nvPr>
            <p:ph idx="1"/>
          </p:nvPr>
        </p:nvSpPr>
        <p:spPr/>
        <p:txBody>
          <a:bodyPr>
            <a:normAutofit fontScale="70000" lnSpcReduction="20000"/>
          </a:bodyPr>
          <a:lstStyle/>
          <a:p>
            <a:pPr marL="0" indent="0">
              <a:buNone/>
            </a:pPr>
            <a:r>
              <a:rPr lang="en-US" b="1" dirty="0">
                <a:solidFill>
                  <a:srgbClr val="B20738"/>
                </a:solidFill>
              </a:rPr>
              <a:t>Deleted </a:t>
            </a:r>
            <a:r>
              <a:rPr lang="en-US" dirty="0">
                <a:solidFill>
                  <a:srgbClr val="B20738"/>
                </a:solidFill>
              </a:rPr>
              <a:t>the following Finance Codes for FY 24:</a:t>
            </a:r>
          </a:p>
          <a:p>
            <a:pPr marL="0" indent="0">
              <a:buNone/>
            </a:pPr>
            <a:r>
              <a:rPr lang="en-US" b="1" dirty="0">
                <a:solidFill>
                  <a:srgbClr val="003865"/>
                </a:solidFill>
              </a:rPr>
              <a:t>309 Basic Skills for Extended Time</a:t>
            </a:r>
          </a:p>
          <a:p>
            <a:pPr marL="0" indent="0">
              <a:buNone/>
            </a:pPr>
            <a:r>
              <a:rPr lang="en-US" dirty="0"/>
              <a:t>An unintended consequence of the MN legislation language changes in Compensatory revenue uses was the elimination of funding for extended school day or school year expenses. (#11 in the 2022 statutes now removed in the 2023 version). </a:t>
            </a:r>
            <a:r>
              <a:rPr lang="en-US" b="1" dirty="0"/>
              <a:t>In 2017, there was statute language passed that required LEA’s to set aside a percentage of their compensatory funding to use for extended day/year activities; this was directly correlated to the authority in #11 in statute and our UFARS grid. In the 2020 legislative session, this statute language was repealed, but there were districts that had fund balances from the funds required to be set aside from FY18-FY20</a:t>
            </a:r>
            <a:r>
              <a:rPr lang="en-US" dirty="0"/>
              <a:t>. </a:t>
            </a:r>
          </a:p>
          <a:p>
            <a:pPr marL="0" indent="0">
              <a:buNone/>
            </a:pPr>
            <a:r>
              <a:rPr lang="en-US" dirty="0"/>
              <a:t>Up until now some districts have plugged away at the their balances </a:t>
            </a:r>
            <a:r>
              <a:rPr lang="en-US" b="1" dirty="0">
                <a:solidFill>
                  <a:srgbClr val="00B050"/>
                </a:solidFill>
              </a:rPr>
              <a:t>(in Fund Balance 459) </a:t>
            </a:r>
            <a:r>
              <a:rPr lang="en-US" dirty="0"/>
              <a:t>using the authority in compensatory under #11 and others were holding the balance. The 2023 legislation eliminated #11, tied to Finance code 309 that allowed districts to spend down the excess funds not yet spent.</a:t>
            </a:r>
          </a:p>
          <a:p>
            <a:pPr marL="0" indent="0">
              <a:buNone/>
            </a:pPr>
            <a:r>
              <a:rPr lang="en-US" b="1" dirty="0"/>
              <a:t>MDE is working with legislation for a resolution to the above issue for those LEAs that still have a fund balance in 459.</a:t>
            </a:r>
          </a:p>
        </p:txBody>
      </p:sp>
      <p:sp>
        <p:nvSpPr>
          <p:cNvPr id="4" name="Date Placeholder 3">
            <a:extLst>
              <a:ext uri="{FF2B5EF4-FFF2-40B4-BE49-F238E27FC236}">
                <a16:creationId xmlns:a16="http://schemas.microsoft.com/office/drawing/2014/main" id="{6CA9E5F9-67E9-47BB-BF3D-1E87BB324B0B}"/>
              </a:ext>
            </a:extLst>
          </p:cNvPr>
          <p:cNvSpPr>
            <a:spLocks noGrp="1"/>
          </p:cNvSpPr>
          <p:nvPr>
            <p:ph type="dt" sz="half" idx="10"/>
          </p:nvPr>
        </p:nvSpPr>
        <p:spPr/>
        <p:txBody>
          <a:bodyPr/>
          <a:lstStyle/>
          <a:p>
            <a:fld id="{903CEBC0-A82E-409A-9726-06F04F1D437A}" type="datetime1">
              <a:rPr lang="en-US" smtClean="0"/>
              <a:t>3/27/2024</a:t>
            </a:fld>
            <a:endParaRPr lang="en-US" dirty="0"/>
          </a:p>
        </p:txBody>
      </p:sp>
      <p:sp>
        <p:nvSpPr>
          <p:cNvPr id="5" name="Slide Number Placeholder 4">
            <a:extLst>
              <a:ext uri="{FF2B5EF4-FFF2-40B4-BE49-F238E27FC236}">
                <a16:creationId xmlns:a16="http://schemas.microsoft.com/office/drawing/2014/main" id="{2CD86F11-B53C-4FE1-8A8D-89FC29FAAAD7}"/>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6" name="Footer Placeholder 5">
            <a:extLst>
              <a:ext uri="{FF2B5EF4-FFF2-40B4-BE49-F238E27FC236}">
                <a16:creationId xmlns:a16="http://schemas.microsoft.com/office/drawing/2014/main" id="{CD888B90-5530-4A6F-AA8F-39619E99C163}"/>
              </a:ext>
            </a:extLst>
          </p:cNvPr>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2174305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UFARS Overview Summary</a:t>
            </a:r>
          </a:p>
        </p:txBody>
      </p:sp>
      <p:sp>
        <p:nvSpPr>
          <p:cNvPr id="3" name="Content Placeholder 2"/>
          <p:cNvSpPr>
            <a:spLocks noGrp="1"/>
          </p:cNvSpPr>
          <p:nvPr>
            <p:ph idx="1"/>
          </p:nvPr>
        </p:nvSpPr>
        <p:spPr>
          <a:xfrm>
            <a:off x="838200" y="1583872"/>
            <a:ext cx="10515600" cy="4865914"/>
          </a:xfrm>
        </p:spPr>
        <p:txBody>
          <a:bodyPr>
            <a:normAutofit/>
          </a:bodyPr>
          <a:lstStyle/>
          <a:p>
            <a:pPr algn="ctr">
              <a:buNone/>
            </a:pPr>
            <a:endParaRPr lang="en-US" sz="4000" b="1" dirty="0">
              <a:solidFill>
                <a:srgbClr val="C00000"/>
              </a:solidFill>
              <a:cs typeface="Times New Roman" pitchFamily="18" charset="0"/>
            </a:endParaRPr>
          </a:p>
          <a:p>
            <a:pPr algn="ctr">
              <a:buNone/>
            </a:pPr>
            <a:endParaRPr lang="en-US" sz="4000" b="1" dirty="0">
              <a:solidFill>
                <a:srgbClr val="C00000"/>
              </a:solidFill>
              <a:cs typeface="Times New Roman" pitchFamily="18" charset="0"/>
            </a:endParaRPr>
          </a:p>
          <a:p>
            <a:pPr algn="ctr">
              <a:buNone/>
            </a:pPr>
            <a:endParaRPr lang="en-US" sz="4000" b="1" dirty="0">
              <a:solidFill>
                <a:srgbClr val="C00000"/>
              </a:solidFill>
              <a:cs typeface="Times New Roman" pitchFamily="18" charset="0"/>
            </a:endParaRPr>
          </a:p>
          <a:p>
            <a:pPr algn="ctr">
              <a:buNone/>
            </a:pPr>
            <a:endParaRPr lang="en-US" sz="4000" b="1" dirty="0">
              <a:solidFill>
                <a:srgbClr val="C00000"/>
              </a:solidFill>
              <a:cs typeface="Times New Roman" pitchFamily="18" charset="0"/>
            </a:endParaRPr>
          </a:p>
          <a:p>
            <a:pPr algn="ctr">
              <a:buNone/>
            </a:pPr>
            <a:r>
              <a:rPr lang="en-US" sz="4000" b="1" dirty="0">
                <a:solidFill>
                  <a:srgbClr val="C00000"/>
                </a:solidFill>
                <a:cs typeface="Times New Roman" pitchFamily="18" charset="0"/>
              </a:rPr>
              <a:t>Questions?</a:t>
            </a:r>
          </a:p>
          <a:p>
            <a:pPr algn="ctr">
              <a:buNone/>
            </a:pPr>
            <a:endParaRPr lang="en-US" sz="4000" b="1" dirty="0">
              <a:solidFill>
                <a:srgbClr val="C00000"/>
              </a:solidFill>
              <a:cs typeface="Times New Roman" pitchFamily="18" charset="0"/>
            </a:endParaRPr>
          </a:p>
          <a:p>
            <a:pPr>
              <a:buNone/>
            </a:pPr>
            <a:endParaRPr lang="en-US" sz="2000" dirty="0">
              <a:latin typeface="Times New Roman" pitchFamily="18" charset="0"/>
              <a:cs typeface="Times New Roman" pitchFamily="18" charset="0"/>
            </a:endParaRPr>
          </a:p>
          <a:p>
            <a:pPr>
              <a:lnSpc>
                <a:spcPct val="90000"/>
              </a:lnSpc>
              <a:buNone/>
            </a:pPr>
            <a:endParaRPr lang="en-US" sz="2000" b="1" dirty="0">
              <a:solidFill>
                <a:srgbClr val="C00000"/>
              </a:solidFill>
              <a:latin typeface="Times New Roman" pitchFamily="18" charset="0"/>
              <a:cs typeface="Times New Roman" pitchFamily="18" charset="0"/>
            </a:endParaRPr>
          </a:p>
          <a:p>
            <a:pPr>
              <a:spcBef>
                <a:spcPts val="0"/>
              </a:spcBef>
              <a:buNone/>
            </a:pPr>
            <a:endParaRPr lang="en-US" sz="2400" dirty="0">
              <a:solidFill>
                <a:srgbClr val="C00000"/>
              </a:solidFill>
            </a:endParaRPr>
          </a:p>
        </p:txBody>
      </p:sp>
      <p:sp>
        <p:nvSpPr>
          <p:cNvPr id="4" name="Date Placeholder 3"/>
          <p:cNvSpPr>
            <a:spLocks noGrp="1"/>
          </p:cNvSpPr>
          <p:nvPr>
            <p:ph type="dt" sz="half" idx="10"/>
          </p:nvPr>
        </p:nvSpPr>
        <p:spPr/>
        <p:txBody>
          <a:bodyPr/>
          <a:lstStyle/>
          <a:p>
            <a:fld id="{639D365C-89EC-4964-B265-35E7B2B2C123}"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90</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687" y="2000250"/>
            <a:ext cx="2714625" cy="2857500"/>
          </a:xfrm>
          <a:prstGeom prst="rect">
            <a:avLst/>
          </a:prstGeom>
        </p:spPr>
      </p:pic>
    </p:spTree>
    <p:extLst>
      <p:ext uri="{BB962C8B-B14F-4D97-AF65-F5344CB8AC3E}">
        <p14:creationId xmlns:p14="http://schemas.microsoft.com/office/powerpoint/2010/main" val="14510457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MDE Financial Management Contacts</a:t>
            </a:r>
          </a:p>
        </p:txBody>
      </p:sp>
      <p:sp>
        <p:nvSpPr>
          <p:cNvPr id="2" name="Date Placeholder 1"/>
          <p:cNvSpPr>
            <a:spLocks noGrp="1"/>
          </p:cNvSpPr>
          <p:nvPr>
            <p:ph type="dt" sz="half" idx="10"/>
          </p:nvPr>
        </p:nvSpPr>
        <p:spPr/>
        <p:txBody>
          <a:bodyPr/>
          <a:lstStyle/>
          <a:p>
            <a:fld id="{D5EEE754-D307-4BCA-986F-C910B49EC5EC}" type="datetime1">
              <a:rPr lang="en-US" smtClean="0"/>
              <a:t>3/27/2024</a:t>
            </a:fld>
            <a:endParaRPr lang="en-US" dirty="0"/>
          </a:p>
        </p:txBody>
      </p:sp>
      <p:sp>
        <p:nvSpPr>
          <p:cNvPr id="4" name="Slide Number Placeholder 3"/>
          <p:cNvSpPr>
            <a:spLocks noGrp="1"/>
          </p:cNvSpPr>
          <p:nvPr>
            <p:ph type="sldNum" sz="quarter" idx="12"/>
          </p:nvPr>
        </p:nvSpPr>
        <p:spPr/>
        <p:txBody>
          <a:bodyPr/>
          <a:lstStyle/>
          <a:p>
            <a:pPr>
              <a:defRPr/>
            </a:pPr>
            <a:fld id="{7747FA44-02FD-4485-B373-A98F0B4349C3}" type="slidenum">
              <a:rPr lang="en-US" smtClean="0"/>
              <a:pPr>
                <a:defRPr/>
              </a:pPr>
              <a:t>91</a:t>
            </a:fld>
            <a:endParaRPr lang="en-US" dirty="0"/>
          </a:p>
        </p:txBody>
      </p:sp>
      <p:sp>
        <p:nvSpPr>
          <p:cNvPr id="5" name="Footer Placeholder 4"/>
          <p:cNvSpPr>
            <a:spLocks noGrp="1"/>
          </p:cNvSpPr>
          <p:nvPr>
            <p:ph type="ftr" sz="quarter" idx="13"/>
          </p:nvPr>
        </p:nvSpPr>
        <p:spPr/>
        <p:txBody>
          <a:bodyPr/>
          <a:lstStyle/>
          <a:p>
            <a:pPr>
              <a:defRPr/>
            </a:pPr>
            <a:endParaRPr lang="en-US" dirty="0">
              <a:solidFill>
                <a:schemeClr val="tx1"/>
              </a:solidFill>
            </a:endParaRPr>
          </a:p>
        </p:txBody>
      </p:sp>
      <p:sp>
        <p:nvSpPr>
          <p:cNvPr id="6" name="Content Placeholder 5"/>
          <p:cNvSpPr>
            <a:spLocks noGrp="1"/>
          </p:cNvSpPr>
          <p:nvPr>
            <p:ph idx="1"/>
          </p:nvPr>
        </p:nvSpPr>
        <p:spPr/>
        <p:txBody>
          <a:bodyPr/>
          <a:lstStyle/>
          <a:p>
            <a:pPr>
              <a:lnSpc>
                <a:spcPct val="90000"/>
              </a:lnSpc>
            </a:pPr>
            <a:r>
              <a:rPr lang="en-US" sz="2800" dirty="0">
                <a:cs typeface="Arial" charset="0"/>
              </a:rPr>
              <a:t>For UFARS Accounting, Manual and Chapter 10 Grid questions, contact the </a:t>
            </a:r>
            <a:r>
              <a:rPr lang="en-US" sz="2800" dirty="0">
                <a:cs typeface="Arial" charset="0"/>
                <a:hlinkClick r:id="rId3"/>
              </a:rPr>
              <a:t>UFARS Helpdesk</a:t>
            </a:r>
            <a:r>
              <a:rPr lang="en-US" sz="2800" dirty="0">
                <a:cs typeface="Arial" charset="0"/>
              </a:rPr>
              <a:t> (MDE.ufars-accounting@state.mn.us). </a:t>
            </a:r>
            <a:endParaRPr lang="en-US" sz="1600" b="1" dirty="0">
              <a:cs typeface="Arial" charset="0"/>
            </a:endParaRPr>
          </a:p>
          <a:p>
            <a:r>
              <a:rPr lang="en-US" sz="2800" dirty="0">
                <a:cs typeface="Arial" charset="0"/>
              </a:rPr>
              <a:t>Contact the </a:t>
            </a:r>
            <a:r>
              <a:rPr lang="en-US" sz="2800" dirty="0">
                <a:cs typeface="Arial" charset="0"/>
                <a:hlinkClick r:id="rId4"/>
              </a:rPr>
              <a:t>MDE IT-Helpdesk </a:t>
            </a:r>
            <a:r>
              <a:rPr lang="en-US" sz="2800" dirty="0">
                <a:cs typeface="Arial" charset="0"/>
              </a:rPr>
              <a:t>for </a:t>
            </a:r>
            <a:r>
              <a:rPr lang="en-US" sz="2800" dirty="0"/>
              <a:t>technical questions or problems with the MDE website (</a:t>
            </a:r>
            <a:r>
              <a:rPr lang="en-US" sz="2800" dirty="0">
                <a:cs typeface="Arial" charset="0"/>
              </a:rPr>
              <a:t>MDE.helpdesk@state.mn.us).</a:t>
            </a:r>
            <a:endParaRPr lang="en-US" sz="2800" dirty="0"/>
          </a:p>
        </p:txBody>
      </p:sp>
    </p:spTree>
    <p:extLst>
      <p:ext uri="{BB962C8B-B14F-4D97-AF65-F5344CB8AC3E}">
        <p14:creationId xmlns:p14="http://schemas.microsoft.com/office/powerpoint/2010/main" val="362812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MDE Financial Management Contacts</a:t>
            </a:r>
          </a:p>
        </p:txBody>
      </p:sp>
      <p:sp>
        <p:nvSpPr>
          <p:cNvPr id="3" name="Content Placeholder 2"/>
          <p:cNvSpPr>
            <a:spLocks noGrp="1"/>
          </p:cNvSpPr>
          <p:nvPr>
            <p:ph idx="1"/>
          </p:nvPr>
        </p:nvSpPr>
        <p:spPr>
          <a:xfrm>
            <a:off x="838200" y="1583872"/>
            <a:ext cx="10515600" cy="4865914"/>
          </a:xfrm>
        </p:spPr>
        <p:txBody>
          <a:bodyPr>
            <a:normAutofit fontScale="25000" lnSpcReduction="20000"/>
          </a:bodyPr>
          <a:lstStyle/>
          <a:p>
            <a:pPr>
              <a:lnSpc>
                <a:spcPct val="90000"/>
              </a:lnSpc>
              <a:spcBef>
                <a:spcPts val="600"/>
              </a:spcBef>
              <a:spcAft>
                <a:spcPts val="0"/>
              </a:spcAft>
              <a:buNone/>
            </a:pPr>
            <a:r>
              <a:rPr lang="en-US" sz="5600" b="1" dirty="0">
                <a:cs typeface="Arial" charset="0"/>
              </a:rPr>
              <a:t>Tami Hermanson</a:t>
            </a:r>
            <a:r>
              <a:rPr lang="en-US" sz="5600" dirty="0">
                <a:cs typeface="Arial" charset="0"/>
              </a:rPr>
              <a:t>				</a:t>
            </a:r>
            <a:r>
              <a:rPr lang="en-US" sz="5600" b="1" dirty="0">
                <a:cs typeface="Arial" charset="0"/>
              </a:rPr>
              <a:t>Deb Meier</a:t>
            </a:r>
          </a:p>
          <a:p>
            <a:pPr>
              <a:lnSpc>
                <a:spcPct val="90000"/>
              </a:lnSpc>
              <a:spcBef>
                <a:spcPts val="600"/>
              </a:spcBef>
              <a:spcAft>
                <a:spcPts val="0"/>
              </a:spcAft>
              <a:buNone/>
            </a:pPr>
            <a:r>
              <a:rPr lang="en-US" sz="5600" dirty="0">
                <a:solidFill>
                  <a:srgbClr val="C00000"/>
                </a:solidFill>
                <a:cs typeface="Arial" charset="0"/>
              </a:rPr>
              <a:t>Charter School Lease Aid, Federal Reporting &amp;		UFARS Accounting, Manual &amp; Training,</a:t>
            </a:r>
          </a:p>
          <a:p>
            <a:pPr>
              <a:lnSpc>
                <a:spcPct val="90000"/>
              </a:lnSpc>
              <a:spcBef>
                <a:spcPts val="600"/>
              </a:spcBef>
              <a:spcAft>
                <a:spcPts val="0"/>
              </a:spcAft>
              <a:buNone/>
            </a:pPr>
            <a:r>
              <a:rPr lang="en-US" sz="5600" dirty="0">
                <a:solidFill>
                  <a:srgbClr val="C00000"/>
                </a:solidFill>
                <a:cs typeface="Arial" charset="0"/>
              </a:rPr>
              <a:t>Financial Mgmt Training,				Financial Data Requests</a:t>
            </a:r>
          </a:p>
          <a:p>
            <a:pPr>
              <a:lnSpc>
                <a:spcPct val="90000"/>
              </a:lnSpc>
              <a:spcBef>
                <a:spcPts val="600"/>
              </a:spcBef>
              <a:spcAft>
                <a:spcPts val="0"/>
              </a:spcAft>
              <a:buNone/>
            </a:pPr>
            <a:r>
              <a:rPr lang="en-US" sz="5600" dirty="0">
                <a:solidFill>
                  <a:srgbClr val="003865"/>
                </a:solidFill>
                <a:cs typeface="Arial" charset="0"/>
              </a:rPr>
              <a:t>Education Finance Specialist			Education Finance Specialist	</a:t>
            </a:r>
          </a:p>
          <a:p>
            <a:pPr>
              <a:lnSpc>
                <a:spcPct val="90000"/>
              </a:lnSpc>
              <a:spcBef>
                <a:spcPts val="600"/>
              </a:spcBef>
              <a:spcAft>
                <a:spcPts val="0"/>
              </a:spcAft>
              <a:buNone/>
            </a:pPr>
            <a:r>
              <a:rPr lang="en-US" sz="5600" dirty="0">
                <a:solidFill>
                  <a:srgbClr val="003865"/>
                </a:solidFill>
                <a:cs typeface="Arial" charset="0"/>
              </a:rPr>
              <a:t>Division of School Finance			Division of School Finance</a:t>
            </a:r>
          </a:p>
          <a:p>
            <a:pPr>
              <a:lnSpc>
                <a:spcPct val="90000"/>
              </a:lnSpc>
              <a:spcBef>
                <a:spcPts val="600"/>
              </a:spcBef>
              <a:spcAft>
                <a:spcPts val="0"/>
              </a:spcAft>
            </a:pPr>
            <a:r>
              <a:rPr lang="en-US" sz="5600" dirty="0">
                <a:solidFill>
                  <a:srgbClr val="003865"/>
                </a:solidFill>
                <a:cs typeface="Arial" charset="0"/>
                <a:hlinkClick r:id="rId2"/>
              </a:rPr>
              <a:t>Tami.Hermanson@state.mn.us</a:t>
            </a:r>
            <a:r>
              <a:rPr lang="en-US" sz="5600" dirty="0">
                <a:solidFill>
                  <a:srgbClr val="003865"/>
                </a:solidFill>
                <a:cs typeface="Arial" charset="0"/>
              </a:rPr>
              <a:t> or 651-582-8771		</a:t>
            </a:r>
            <a:r>
              <a:rPr lang="en-US" sz="5600" u="sng" dirty="0">
                <a:solidFill>
                  <a:srgbClr val="0000FF"/>
                </a:solidFill>
                <a:cs typeface="Arial" charset="0"/>
              </a:rPr>
              <a:t>Debra.A.Meier@state.mn.us</a:t>
            </a:r>
            <a:r>
              <a:rPr lang="en-US" sz="5600" dirty="0">
                <a:cs typeface="Arial" charset="0"/>
              </a:rPr>
              <a:t>  </a:t>
            </a:r>
            <a:r>
              <a:rPr lang="en-US" sz="5600" dirty="0">
                <a:solidFill>
                  <a:srgbClr val="003865"/>
                </a:solidFill>
                <a:cs typeface="Arial" charset="0"/>
              </a:rPr>
              <a:t>or 651-582-8656</a:t>
            </a:r>
          </a:p>
          <a:p>
            <a:pPr>
              <a:lnSpc>
                <a:spcPct val="90000"/>
              </a:lnSpc>
              <a:spcBef>
                <a:spcPts val="600"/>
              </a:spcBef>
              <a:spcAft>
                <a:spcPts val="0"/>
              </a:spcAft>
              <a:buNone/>
            </a:pPr>
            <a:r>
              <a:rPr lang="en-US" sz="5600" dirty="0">
                <a:cs typeface="Arial" charset="0"/>
              </a:rPr>
              <a:t>					</a:t>
            </a:r>
          </a:p>
          <a:p>
            <a:pPr>
              <a:lnSpc>
                <a:spcPct val="90000"/>
              </a:lnSpc>
              <a:spcBef>
                <a:spcPts val="600"/>
              </a:spcBef>
              <a:spcAft>
                <a:spcPts val="0"/>
              </a:spcAft>
              <a:buNone/>
            </a:pPr>
            <a:r>
              <a:rPr lang="en-US" sz="5600" b="1" dirty="0">
                <a:cs typeface="Arial" charset="0"/>
              </a:rPr>
              <a:t>Pam Sanders				Molly Koppes</a:t>
            </a:r>
          </a:p>
          <a:p>
            <a:pPr>
              <a:spcBef>
                <a:spcPts val="600"/>
              </a:spcBef>
              <a:spcAft>
                <a:spcPts val="0"/>
              </a:spcAft>
              <a:buNone/>
            </a:pPr>
            <a:r>
              <a:rPr lang="en-US" sz="5600" dirty="0">
                <a:solidFill>
                  <a:srgbClr val="C00000"/>
                </a:solidFill>
                <a:cs typeface="Arial" charset="0"/>
              </a:rPr>
              <a:t>Consolidated Financial and Profile Reports,		Financial Mgmt Training, Credit</a:t>
            </a:r>
          </a:p>
          <a:p>
            <a:pPr>
              <a:spcBef>
                <a:spcPts val="600"/>
              </a:spcBef>
              <a:spcAft>
                <a:spcPts val="0"/>
              </a:spcAft>
              <a:buNone/>
            </a:pPr>
            <a:r>
              <a:rPr lang="en-US" sz="5600" dirty="0">
                <a:solidFill>
                  <a:srgbClr val="C00000"/>
                </a:solidFill>
                <a:cs typeface="Arial" charset="0"/>
              </a:rPr>
              <a:t>CPA Financial Audits, MDE Single Audit,		Enhancement, Statutory Operating		</a:t>
            </a:r>
          </a:p>
          <a:p>
            <a:pPr>
              <a:spcBef>
                <a:spcPts val="600"/>
              </a:spcBef>
              <a:spcAft>
                <a:spcPts val="0"/>
              </a:spcAft>
              <a:buNone/>
            </a:pPr>
            <a:r>
              <a:rPr lang="en-US" sz="5600" dirty="0">
                <a:solidFill>
                  <a:srgbClr val="C00000"/>
                </a:solidFill>
                <a:cs typeface="Arial" charset="0"/>
              </a:rPr>
              <a:t>Indirect Cost Reporting 				Debt (SOD)</a:t>
            </a:r>
          </a:p>
          <a:p>
            <a:pPr>
              <a:spcBef>
                <a:spcPts val="600"/>
              </a:spcBef>
              <a:spcAft>
                <a:spcPts val="0"/>
              </a:spcAft>
              <a:buNone/>
            </a:pPr>
            <a:r>
              <a:rPr lang="en-US" sz="5600" dirty="0">
                <a:solidFill>
                  <a:srgbClr val="003865"/>
                </a:solidFill>
                <a:cs typeface="Arial" charset="0"/>
              </a:rPr>
              <a:t>Education Finance Specialist			Education Finance Specialist</a:t>
            </a:r>
          </a:p>
          <a:p>
            <a:pPr>
              <a:lnSpc>
                <a:spcPct val="90000"/>
              </a:lnSpc>
              <a:spcBef>
                <a:spcPts val="600"/>
              </a:spcBef>
              <a:spcAft>
                <a:spcPts val="0"/>
              </a:spcAft>
              <a:buNone/>
            </a:pPr>
            <a:r>
              <a:rPr lang="en-US" sz="5600" dirty="0">
                <a:solidFill>
                  <a:srgbClr val="003865"/>
                </a:solidFill>
                <a:cs typeface="Arial" charset="0"/>
              </a:rPr>
              <a:t>Division of School Finance			Division of School Finance</a:t>
            </a:r>
          </a:p>
          <a:p>
            <a:pPr>
              <a:lnSpc>
                <a:spcPct val="90000"/>
              </a:lnSpc>
              <a:spcBef>
                <a:spcPts val="600"/>
              </a:spcBef>
              <a:spcAft>
                <a:spcPts val="0"/>
              </a:spcAft>
              <a:buNone/>
            </a:pPr>
            <a:r>
              <a:rPr lang="en-US" sz="5600" dirty="0">
                <a:solidFill>
                  <a:srgbClr val="0000FF"/>
                </a:solidFill>
                <a:cs typeface="Arial" charset="0"/>
                <a:hlinkClick r:id="rId3"/>
              </a:rPr>
              <a:t>Pam.Sanders@state.mn.us</a:t>
            </a:r>
            <a:r>
              <a:rPr lang="en-US" sz="5600" dirty="0">
                <a:solidFill>
                  <a:srgbClr val="0000FF"/>
                </a:solidFill>
                <a:cs typeface="Arial" charset="0"/>
              </a:rPr>
              <a:t> </a:t>
            </a:r>
            <a:r>
              <a:rPr lang="en-US" sz="5600" dirty="0">
                <a:solidFill>
                  <a:srgbClr val="003865"/>
                </a:solidFill>
                <a:cs typeface="Arial" charset="0"/>
              </a:rPr>
              <a:t>or 651-582-8489</a:t>
            </a:r>
            <a:r>
              <a:rPr lang="en-US" sz="5600" dirty="0">
                <a:solidFill>
                  <a:srgbClr val="0000FF"/>
                </a:solidFill>
                <a:cs typeface="Arial" charset="0"/>
              </a:rPr>
              <a:t>	</a:t>
            </a:r>
            <a:r>
              <a:rPr lang="en-US" sz="5600" dirty="0">
                <a:cs typeface="Arial" charset="0"/>
              </a:rPr>
              <a:t>	</a:t>
            </a:r>
            <a:r>
              <a:rPr lang="en-US" sz="5600" dirty="0">
                <a:solidFill>
                  <a:srgbClr val="003865"/>
                </a:solidFill>
                <a:cs typeface="Arial" charset="0"/>
                <a:hlinkClick r:id="rId4"/>
              </a:rPr>
              <a:t>Molly.Koppes@state.mn.us</a:t>
            </a:r>
            <a:r>
              <a:rPr lang="en-US" sz="5600" dirty="0">
                <a:solidFill>
                  <a:srgbClr val="003865"/>
                </a:solidFill>
                <a:cs typeface="Arial" charset="0"/>
              </a:rPr>
              <a:t> or 651-582-8249</a:t>
            </a:r>
            <a:r>
              <a:rPr lang="en-US" sz="5600" dirty="0">
                <a:cs typeface="Arial" charset="0"/>
              </a:rPr>
              <a:t>				</a:t>
            </a:r>
            <a:endParaRPr lang="en-US" sz="2000" dirty="0">
              <a:cs typeface="Arial" charset="0"/>
            </a:endParaRPr>
          </a:p>
          <a:p>
            <a:pPr>
              <a:lnSpc>
                <a:spcPct val="90000"/>
              </a:lnSpc>
              <a:spcBef>
                <a:spcPts val="600"/>
              </a:spcBef>
              <a:spcAft>
                <a:spcPts val="0"/>
              </a:spcAft>
              <a:buNone/>
            </a:pPr>
            <a:r>
              <a:rPr lang="en-US" sz="5600" b="1" dirty="0">
                <a:cs typeface="Arial" charset="0"/>
              </a:rPr>
              <a:t>Mary Weigel	</a:t>
            </a:r>
          </a:p>
          <a:p>
            <a:pPr>
              <a:lnSpc>
                <a:spcPct val="90000"/>
              </a:lnSpc>
              <a:spcBef>
                <a:spcPts val="600"/>
              </a:spcBef>
              <a:spcAft>
                <a:spcPts val="0"/>
              </a:spcAft>
              <a:buNone/>
            </a:pPr>
            <a:r>
              <a:rPr lang="en-US" sz="5600" dirty="0">
                <a:solidFill>
                  <a:srgbClr val="C00000"/>
                </a:solidFill>
                <a:cs typeface="Arial" charset="0"/>
              </a:rPr>
              <a:t>Financial Management/Reporting Supervisor		</a:t>
            </a:r>
          </a:p>
          <a:p>
            <a:pPr>
              <a:lnSpc>
                <a:spcPct val="90000"/>
              </a:lnSpc>
              <a:spcBef>
                <a:spcPts val="600"/>
              </a:spcBef>
              <a:spcAft>
                <a:spcPts val="0"/>
              </a:spcAft>
              <a:buNone/>
            </a:pPr>
            <a:r>
              <a:rPr lang="en-US" sz="5600" dirty="0">
                <a:solidFill>
                  <a:srgbClr val="003865"/>
                </a:solidFill>
                <a:cs typeface="Arial" charset="0"/>
              </a:rPr>
              <a:t>Division of School Finance</a:t>
            </a:r>
            <a:r>
              <a:rPr lang="en-US" sz="5600" dirty="0">
                <a:cs typeface="Arial" charset="0"/>
              </a:rPr>
              <a:t>			</a:t>
            </a:r>
            <a:endParaRPr lang="en-US" sz="5600" dirty="0">
              <a:solidFill>
                <a:srgbClr val="C00000"/>
              </a:solidFill>
              <a:cs typeface="Arial" charset="0"/>
            </a:endParaRPr>
          </a:p>
          <a:p>
            <a:pPr>
              <a:lnSpc>
                <a:spcPct val="90000"/>
              </a:lnSpc>
              <a:spcBef>
                <a:spcPts val="600"/>
              </a:spcBef>
              <a:spcAft>
                <a:spcPts val="0"/>
              </a:spcAft>
              <a:buNone/>
            </a:pPr>
            <a:r>
              <a:rPr lang="en-US" sz="5600" u="sng" dirty="0">
                <a:solidFill>
                  <a:srgbClr val="0000FF"/>
                </a:solidFill>
                <a:cs typeface="Arial" charset="0"/>
              </a:rPr>
              <a:t>Mary.Weigel@state.mn.us</a:t>
            </a:r>
            <a:r>
              <a:rPr lang="en-US" sz="5600" dirty="0">
                <a:cs typeface="Arial" charset="0"/>
              </a:rPr>
              <a:t>  </a:t>
            </a:r>
            <a:r>
              <a:rPr lang="en-US" sz="5600" dirty="0">
                <a:solidFill>
                  <a:srgbClr val="003865"/>
                </a:solidFill>
                <a:cs typeface="Arial" charset="0"/>
              </a:rPr>
              <a:t>or 651-582-8770		mde.ufars-accounting@state.mn.us</a:t>
            </a:r>
          </a:p>
          <a:p>
            <a:pPr>
              <a:lnSpc>
                <a:spcPct val="90000"/>
              </a:lnSpc>
              <a:buNone/>
            </a:pPr>
            <a:endParaRPr lang="en-US" sz="2000" dirty="0">
              <a:latin typeface="Times New Roman" pitchFamily="18" charset="0"/>
              <a:cs typeface="Times New Roman" pitchFamily="18" charset="0"/>
            </a:endParaRPr>
          </a:p>
          <a:p>
            <a:pPr>
              <a:lnSpc>
                <a:spcPct val="90000"/>
              </a:lnSpc>
              <a:buNone/>
            </a:pPr>
            <a:endParaRPr lang="en-US" sz="2000" b="1" dirty="0">
              <a:solidFill>
                <a:srgbClr val="C00000"/>
              </a:solidFill>
              <a:latin typeface="Times New Roman" pitchFamily="18" charset="0"/>
              <a:cs typeface="Times New Roman" pitchFamily="18" charset="0"/>
            </a:endParaRPr>
          </a:p>
          <a:p>
            <a:pPr>
              <a:spcBef>
                <a:spcPts val="0"/>
              </a:spcBef>
              <a:buNone/>
            </a:pPr>
            <a:endParaRPr lang="en-US" sz="2400" dirty="0">
              <a:solidFill>
                <a:srgbClr val="C00000"/>
              </a:solidFill>
            </a:endParaRPr>
          </a:p>
        </p:txBody>
      </p:sp>
      <p:sp>
        <p:nvSpPr>
          <p:cNvPr id="4" name="Date Placeholder 3"/>
          <p:cNvSpPr>
            <a:spLocks noGrp="1"/>
          </p:cNvSpPr>
          <p:nvPr>
            <p:ph type="dt" sz="half" idx="10"/>
          </p:nvPr>
        </p:nvSpPr>
        <p:spPr/>
        <p:txBody>
          <a:bodyPr/>
          <a:lstStyle/>
          <a:p>
            <a:fld id="{8D34449E-7E0A-467E-9A4D-B68E03AB4EFA}"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92</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32841945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MDE Special Education Contacts</a:t>
            </a:r>
          </a:p>
        </p:txBody>
      </p:sp>
      <p:sp>
        <p:nvSpPr>
          <p:cNvPr id="3" name="Content Placeholder 2"/>
          <p:cNvSpPr>
            <a:spLocks noGrp="1"/>
          </p:cNvSpPr>
          <p:nvPr>
            <p:ph idx="1"/>
          </p:nvPr>
        </p:nvSpPr>
        <p:spPr>
          <a:xfrm>
            <a:off x="838200" y="1583872"/>
            <a:ext cx="10515600" cy="4865914"/>
          </a:xfrm>
        </p:spPr>
        <p:txBody>
          <a:bodyPr>
            <a:normAutofit fontScale="32500" lnSpcReduction="20000"/>
          </a:bodyPr>
          <a:lstStyle/>
          <a:p>
            <a:pPr>
              <a:lnSpc>
                <a:spcPct val="90000"/>
              </a:lnSpc>
              <a:spcBef>
                <a:spcPts val="600"/>
              </a:spcBef>
              <a:spcAft>
                <a:spcPts val="0"/>
              </a:spcAft>
              <a:buNone/>
            </a:pPr>
            <a:r>
              <a:rPr lang="en-US" sz="5600" b="1" dirty="0">
                <a:cs typeface="Arial" charset="0"/>
              </a:rPr>
              <a:t>Paul Ferrin	</a:t>
            </a:r>
            <a:r>
              <a:rPr lang="en-US" sz="5600" dirty="0">
                <a:cs typeface="Arial" charset="0"/>
              </a:rPr>
              <a:t>				</a:t>
            </a:r>
            <a:r>
              <a:rPr lang="en-US" sz="5600" b="1" dirty="0">
                <a:cs typeface="Arial" charset="0"/>
              </a:rPr>
              <a:t>Denise Berger</a:t>
            </a:r>
          </a:p>
          <a:p>
            <a:pPr>
              <a:lnSpc>
                <a:spcPct val="90000"/>
              </a:lnSpc>
              <a:spcBef>
                <a:spcPts val="600"/>
              </a:spcBef>
              <a:spcAft>
                <a:spcPts val="0"/>
              </a:spcAft>
              <a:buNone/>
            </a:pPr>
            <a:r>
              <a:rPr lang="en-US" sz="5600" dirty="0">
                <a:solidFill>
                  <a:srgbClr val="C00000"/>
                </a:solidFill>
                <a:cs typeface="Arial" charset="0"/>
              </a:rPr>
              <a:t>Special Education, Data &amp; Analysis			State Aid Calculations/MOE/SERVS</a:t>
            </a:r>
          </a:p>
          <a:p>
            <a:pPr>
              <a:lnSpc>
                <a:spcPct val="90000"/>
              </a:lnSpc>
              <a:spcBef>
                <a:spcPts val="600"/>
              </a:spcBef>
              <a:spcAft>
                <a:spcPts val="0"/>
              </a:spcAft>
              <a:buNone/>
            </a:pPr>
            <a:r>
              <a:rPr lang="en-US" sz="5600" dirty="0">
                <a:solidFill>
                  <a:srgbClr val="C00000"/>
                </a:solidFill>
                <a:cs typeface="Arial" charset="0"/>
              </a:rPr>
              <a:t>Supervisor</a:t>
            </a:r>
          </a:p>
          <a:p>
            <a:pPr>
              <a:lnSpc>
                <a:spcPct val="90000"/>
              </a:lnSpc>
              <a:spcBef>
                <a:spcPts val="600"/>
              </a:spcBef>
              <a:spcAft>
                <a:spcPts val="0"/>
              </a:spcAft>
              <a:buNone/>
            </a:pPr>
            <a:endParaRPr lang="en-US" sz="5600" dirty="0">
              <a:cs typeface="Arial" charset="0"/>
            </a:endParaRPr>
          </a:p>
          <a:p>
            <a:pPr>
              <a:lnSpc>
                <a:spcPct val="90000"/>
              </a:lnSpc>
              <a:spcBef>
                <a:spcPts val="600"/>
              </a:spcBef>
              <a:spcAft>
                <a:spcPts val="0"/>
              </a:spcAft>
              <a:buNone/>
            </a:pPr>
            <a:r>
              <a:rPr lang="en-US" sz="5600" b="1" dirty="0">
                <a:cs typeface="Arial" charset="0"/>
              </a:rPr>
              <a:t>Angela Sepp					Jill Bemis</a:t>
            </a:r>
          </a:p>
          <a:p>
            <a:pPr>
              <a:spcBef>
                <a:spcPts val="600"/>
              </a:spcBef>
              <a:spcAft>
                <a:spcPts val="0"/>
              </a:spcAft>
              <a:buNone/>
            </a:pPr>
            <a:r>
              <a:rPr lang="en-US" sz="5600" dirty="0">
                <a:solidFill>
                  <a:srgbClr val="C00000"/>
                </a:solidFill>
                <a:cs typeface="Arial" charset="0"/>
              </a:rPr>
              <a:t>Electronic Data &amp; Reporting Systems (EDRS)		State Aid/Vehicle Purchases/Special Pupils</a:t>
            </a:r>
          </a:p>
          <a:p>
            <a:pPr>
              <a:spcBef>
                <a:spcPts val="600"/>
              </a:spcBef>
              <a:spcAft>
                <a:spcPts val="0"/>
              </a:spcAft>
              <a:buNone/>
            </a:pPr>
            <a:r>
              <a:rPr lang="en-US" sz="5600" dirty="0">
                <a:solidFill>
                  <a:srgbClr val="C00000"/>
                </a:solidFill>
                <a:cs typeface="Arial" charset="0"/>
              </a:rPr>
              <a:t>Federal Allocation/Application Approval/MOE</a:t>
            </a:r>
          </a:p>
          <a:p>
            <a:pPr>
              <a:spcBef>
                <a:spcPts val="600"/>
              </a:spcBef>
              <a:spcAft>
                <a:spcPts val="0"/>
              </a:spcAft>
              <a:buNone/>
            </a:pPr>
            <a:endParaRPr lang="en-US" sz="5600" dirty="0">
              <a:solidFill>
                <a:srgbClr val="C00000"/>
              </a:solidFill>
              <a:cs typeface="Arial" charset="0"/>
            </a:endParaRPr>
          </a:p>
          <a:p>
            <a:pPr>
              <a:spcBef>
                <a:spcPts val="600"/>
              </a:spcBef>
              <a:spcAft>
                <a:spcPts val="0"/>
              </a:spcAft>
              <a:buNone/>
            </a:pPr>
            <a:r>
              <a:rPr lang="en-US" sz="5600" b="1" dirty="0">
                <a:cs typeface="Arial" charset="0"/>
              </a:rPr>
              <a:t>Mary Acosta					Dave Lobejko</a:t>
            </a:r>
            <a:endParaRPr lang="en-US" sz="5600" dirty="0">
              <a:solidFill>
                <a:srgbClr val="C00000"/>
              </a:solidFill>
              <a:cs typeface="Arial" charset="0"/>
            </a:endParaRPr>
          </a:p>
          <a:p>
            <a:pPr>
              <a:spcBef>
                <a:spcPts val="600"/>
              </a:spcBef>
              <a:spcAft>
                <a:spcPts val="0"/>
              </a:spcAft>
              <a:buNone/>
            </a:pPr>
            <a:r>
              <a:rPr lang="en-US" sz="5600" dirty="0">
                <a:solidFill>
                  <a:srgbClr val="C00000"/>
                </a:solidFill>
                <a:cs typeface="Arial" charset="0"/>
              </a:rPr>
              <a:t>Tuition Billing Adjustment Calculations			Data Analytics Specialist</a:t>
            </a:r>
            <a:r>
              <a:rPr lang="en-US" sz="5600" dirty="0">
                <a:cs typeface="Arial" charset="0"/>
              </a:rPr>
              <a:t>	</a:t>
            </a:r>
          </a:p>
          <a:p>
            <a:pPr>
              <a:lnSpc>
                <a:spcPct val="90000"/>
              </a:lnSpc>
              <a:buNone/>
            </a:pPr>
            <a:endParaRPr lang="en-US" sz="2000" dirty="0">
              <a:cs typeface="Arial" charset="0"/>
            </a:endParaRPr>
          </a:p>
          <a:p>
            <a:pPr>
              <a:lnSpc>
                <a:spcPct val="90000"/>
              </a:lnSpc>
              <a:spcBef>
                <a:spcPts val="600"/>
              </a:spcBef>
              <a:spcAft>
                <a:spcPts val="0"/>
              </a:spcAft>
              <a:buNone/>
            </a:pPr>
            <a:r>
              <a:rPr lang="en-US" sz="5600" b="1" dirty="0">
                <a:cs typeface="Arial" charset="0"/>
              </a:rPr>
              <a:t>Michelle Carey	</a:t>
            </a:r>
          </a:p>
          <a:p>
            <a:pPr>
              <a:lnSpc>
                <a:spcPct val="90000"/>
              </a:lnSpc>
              <a:spcBef>
                <a:spcPts val="600"/>
              </a:spcBef>
              <a:spcAft>
                <a:spcPts val="0"/>
              </a:spcAft>
              <a:buNone/>
            </a:pPr>
            <a:r>
              <a:rPr lang="en-US" sz="5600" dirty="0" err="1">
                <a:solidFill>
                  <a:srgbClr val="C00000"/>
                </a:solidFill>
                <a:cs typeface="Arial" charset="0"/>
              </a:rPr>
              <a:t>ListServ</a:t>
            </a:r>
            <a:r>
              <a:rPr lang="en-US" sz="5600" dirty="0">
                <a:solidFill>
                  <a:srgbClr val="C00000"/>
                </a:solidFill>
                <a:cs typeface="Arial" charset="0"/>
              </a:rPr>
              <a:t> Distribution/Non-Public Fall Report</a:t>
            </a:r>
          </a:p>
          <a:p>
            <a:pPr>
              <a:lnSpc>
                <a:spcPct val="90000"/>
              </a:lnSpc>
              <a:spcBef>
                <a:spcPts val="600"/>
              </a:spcBef>
              <a:spcAft>
                <a:spcPts val="0"/>
              </a:spcAft>
              <a:buNone/>
            </a:pPr>
            <a:endParaRPr lang="en-US" sz="5600" dirty="0">
              <a:solidFill>
                <a:srgbClr val="C00000"/>
              </a:solidFill>
              <a:cs typeface="Arial" charset="0"/>
            </a:endParaRPr>
          </a:p>
          <a:p>
            <a:pPr algn="ctr">
              <a:lnSpc>
                <a:spcPct val="90000"/>
              </a:lnSpc>
              <a:spcBef>
                <a:spcPts val="600"/>
              </a:spcBef>
              <a:spcAft>
                <a:spcPts val="0"/>
              </a:spcAft>
              <a:buNone/>
            </a:pPr>
            <a:r>
              <a:rPr lang="en-US" sz="5600" dirty="0">
                <a:solidFill>
                  <a:srgbClr val="003865"/>
                </a:solidFill>
                <a:cs typeface="Arial" charset="0"/>
              </a:rPr>
              <a:t>Send all email inquiries to </a:t>
            </a:r>
            <a:r>
              <a:rPr lang="en-US" sz="5600" b="1" dirty="0">
                <a:solidFill>
                  <a:schemeClr val="tx1">
                    <a:lumMod val="90000"/>
                    <a:lumOff val="10000"/>
                  </a:schemeClr>
                </a:solidFill>
                <a:cs typeface="Arial" charset="0"/>
              </a:rPr>
              <a:t>mde.spedfunding@state.mn.us</a:t>
            </a:r>
            <a:r>
              <a:rPr lang="en-US" sz="5600" dirty="0">
                <a:solidFill>
                  <a:srgbClr val="C00000"/>
                </a:solidFill>
                <a:cs typeface="Arial" charset="0"/>
              </a:rPr>
              <a:t>		</a:t>
            </a:r>
          </a:p>
          <a:p>
            <a:pPr>
              <a:lnSpc>
                <a:spcPct val="90000"/>
              </a:lnSpc>
              <a:buNone/>
            </a:pPr>
            <a:endParaRPr lang="en-US" sz="2000" dirty="0">
              <a:latin typeface="Times New Roman" pitchFamily="18" charset="0"/>
              <a:cs typeface="Times New Roman" pitchFamily="18" charset="0"/>
            </a:endParaRPr>
          </a:p>
          <a:p>
            <a:pPr>
              <a:lnSpc>
                <a:spcPct val="90000"/>
              </a:lnSpc>
              <a:buNone/>
            </a:pPr>
            <a:endParaRPr lang="en-US" sz="2000" b="1" dirty="0">
              <a:solidFill>
                <a:srgbClr val="C00000"/>
              </a:solidFill>
              <a:latin typeface="Times New Roman" pitchFamily="18" charset="0"/>
              <a:cs typeface="Times New Roman" pitchFamily="18" charset="0"/>
            </a:endParaRPr>
          </a:p>
          <a:p>
            <a:pPr>
              <a:spcBef>
                <a:spcPts val="0"/>
              </a:spcBef>
              <a:buNone/>
            </a:pPr>
            <a:endParaRPr lang="en-US" sz="2400" dirty="0">
              <a:solidFill>
                <a:srgbClr val="C00000"/>
              </a:solidFill>
            </a:endParaRPr>
          </a:p>
        </p:txBody>
      </p:sp>
      <p:sp>
        <p:nvSpPr>
          <p:cNvPr id="4" name="Date Placeholder 3"/>
          <p:cNvSpPr>
            <a:spLocks noGrp="1"/>
          </p:cNvSpPr>
          <p:nvPr>
            <p:ph type="dt" sz="half" idx="10"/>
          </p:nvPr>
        </p:nvSpPr>
        <p:spPr/>
        <p:txBody>
          <a:bodyPr/>
          <a:lstStyle/>
          <a:p>
            <a:fld id="{9D0CAE0D-B3C7-4B2A-ABE6-54B8F8211374}" type="datetime1">
              <a:rPr lang="en-US" smtClean="0"/>
              <a:t>3/27/2024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93</a:t>
            </a:fld>
            <a:endParaRPr lang="en-US" dirty="0"/>
          </a:p>
        </p:txBody>
      </p:sp>
      <p:sp>
        <p:nvSpPr>
          <p:cNvPr id="6" name="Footer Placeholder 5"/>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299683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Management Contacts</a:t>
            </a:r>
          </a:p>
        </p:txBody>
      </p:sp>
      <p:sp>
        <p:nvSpPr>
          <p:cNvPr id="3" name="Content Placeholder 2"/>
          <p:cNvSpPr>
            <a:spLocks noGrp="1"/>
          </p:cNvSpPr>
          <p:nvPr>
            <p:ph idx="1"/>
          </p:nvPr>
        </p:nvSpPr>
        <p:spPr>
          <a:xfrm>
            <a:off x="739833" y="1454727"/>
            <a:ext cx="10613967" cy="4995059"/>
          </a:xfrm>
        </p:spPr>
        <p:txBody>
          <a:bodyPr>
            <a:normAutofit fontScale="25000" lnSpcReduction="20000"/>
          </a:bodyPr>
          <a:lstStyle/>
          <a:p>
            <a:pPr>
              <a:lnSpc>
                <a:spcPct val="90000"/>
              </a:lnSpc>
              <a:spcBef>
                <a:spcPts val="600"/>
              </a:spcBef>
              <a:spcAft>
                <a:spcPts val="0"/>
              </a:spcAft>
              <a:buNone/>
            </a:pPr>
            <a:r>
              <a:rPr lang="en-US" sz="5600" b="1" dirty="0">
                <a:cs typeface="Arial" charset="0"/>
              </a:rPr>
              <a:t>Michelle Carey	</a:t>
            </a:r>
            <a:r>
              <a:rPr lang="en-US" sz="5600" dirty="0">
                <a:cs typeface="Arial" charset="0"/>
              </a:rPr>
              <a:t>				</a:t>
            </a:r>
            <a:r>
              <a:rPr lang="en-US" sz="5600" b="1" dirty="0">
                <a:cs typeface="Arial" charset="0"/>
              </a:rPr>
              <a:t>Kari Johnson</a:t>
            </a:r>
          </a:p>
          <a:p>
            <a:pPr>
              <a:lnSpc>
                <a:spcPct val="90000"/>
              </a:lnSpc>
              <a:spcBef>
                <a:spcPts val="600"/>
              </a:spcBef>
              <a:spcAft>
                <a:spcPts val="0"/>
              </a:spcAft>
              <a:buNone/>
            </a:pPr>
            <a:r>
              <a:rPr lang="en-US" sz="5600" dirty="0">
                <a:solidFill>
                  <a:srgbClr val="C00000"/>
                </a:solidFill>
                <a:cs typeface="Arial" charset="0"/>
              </a:rPr>
              <a:t>MDE-ORG						Ed-Fi</a:t>
            </a:r>
          </a:p>
          <a:p>
            <a:pPr marL="0" indent="0">
              <a:lnSpc>
                <a:spcPct val="90000"/>
              </a:lnSpc>
              <a:spcBef>
                <a:spcPts val="600"/>
              </a:spcBef>
              <a:spcAft>
                <a:spcPts val="0"/>
              </a:spcAft>
              <a:buNone/>
            </a:pPr>
            <a:r>
              <a:rPr lang="en-US" sz="5600" dirty="0">
                <a:solidFill>
                  <a:srgbClr val="C00000"/>
                </a:solidFill>
                <a:cs typeface="Arial" charset="0"/>
                <a:hlinkClick r:id="rId2"/>
              </a:rPr>
              <a:t>mde.school-verify@state.mn.us</a:t>
            </a:r>
            <a:r>
              <a:rPr lang="en-US" sz="5600" dirty="0">
                <a:solidFill>
                  <a:srgbClr val="C00000"/>
                </a:solidFill>
                <a:cs typeface="Arial" charset="0"/>
              </a:rPr>
              <a:t>				</a:t>
            </a:r>
            <a:r>
              <a:rPr lang="en-US" sz="5600" dirty="0">
                <a:solidFill>
                  <a:srgbClr val="C00000"/>
                </a:solidFill>
                <a:cs typeface="Arial" charset="0"/>
                <a:hlinkClick r:id="rId3"/>
              </a:rPr>
              <a:t>ed-fi.mde@state.mn.us</a:t>
            </a:r>
            <a:endParaRPr lang="en-US" sz="5600" dirty="0">
              <a:solidFill>
                <a:srgbClr val="C00000"/>
              </a:solidFill>
              <a:cs typeface="Arial" charset="0"/>
            </a:endParaRPr>
          </a:p>
          <a:p>
            <a:pPr>
              <a:lnSpc>
                <a:spcPct val="90000"/>
              </a:lnSpc>
              <a:spcBef>
                <a:spcPts val="600"/>
              </a:spcBef>
              <a:spcAft>
                <a:spcPts val="0"/>
              </a:spcAft>
              <a:buNone/>
            </a:pPr>
            <a:r>
              <a:rPr lang="en-US" sz="5600" dirty="0">
                <a:solidFill>
                  <a:srgbClr val="C00000"/>
                </a:solidFill>
                <a:cs typeface="Arial" charset="0"/>
              </a:rPr>
              <a:t>651-582-8287					651-582-8340	</a:t>
            </a:r>
          </a:p>
          <a:p>
            <a:pPr>
              <a:lnSpc>
                <a:spcPct val="90000"/>
              </a:lnSpc>
              <a:spcBef>
                <a:spcPts val="600"/>
              </a:spcBef>
              <a:spcAft>
                <a:spcPts val="0"/>
              </a:spcAft>
              <a:buNone/>
            </a:pPr>
            <a:endParaRPr lang="en-US" sz="5600" dirty="0">
              <a:cs typeface="Arial" charset="0"/>
            </a:endParaRPr>
          </a:p>
          <a:p>
            <a:pPr>
              <a:lnSpc>
                <a:spcPct val="90000"/>
              </a:lnSpc>
              <a:spcBef>
                <a:spcPts val="600"/>
              </a:spcBef>
              <a:spcAft>
                <a:spcPts val="0"/>
              </a:spcAft>
              <a:buNone/>
            </a:pPr>
            <a:r>
              <a:rPr lang="en-US" sz="5600" b="1" dirty="0">
                <a:cs typeface="Arial" charset="0"/>
              </a:rPr>
              <a:t>Sylvie </a:t>
            </a:r>
            <a:r>
              <a:rPr lang="en-US" sz="5600" b="1" dirty="0" err="1">
                <a:cs typeface="Arial" charset="0"/>
              </a:rPr>
              <a:t>Djatsa</a:t>
            </a:r>
            <a:r>
              <a:rPr lang="en-US" sz="5600" b="1" dirty="0">
                <a:cs typeface="Arial" charset="0"/>
              </a:rPr>
              <a:t>					Kelly Garvey</a:t>
            </a:r>
          </a:p>
          <a:p>
            <a:pPr>
              <a:spcBef>
                <a:spcPts val="600"/>
              </a:spcBef>
              <a:spcAft>
                <a:spcPts val="0"/>
              </a:spcAft>
              <a:buNone/>
            </a:pPr>
            <a:r>
              <a:rPr lang="en-US" sz="5600" dirty="0">
                <a:solidFill>
                  <a:srgbClr val="C00000"/>
                </a:solidFill>
                <a:cs typeface="Arial" charset="0"/>
              </a:rPr>
              <a:t>Student ID Validation					Student Transportation</a:t>
            </a:r>
          </a:p>
          <a:p>
            <a:pPr>
              <a:spcBef>
                <a:spcPts val="600"/>
              </a:spcBef>
              <a:spcAft>
                <a:spcPts val="0"/>
              </a:spcAft>
              <a:buNone/>
            </a:pPr>
            <a:r>
              <a:rPr lang="en-US" sz="5600" dirty="0">
                <a:solidFill>
                  <a:srgbClr val="C00000"/>
                </a:solidFill>
                <a:cs typeface="Arial" charset="0"/>
                <a:hlinkClick r:id="rId4"/>
              </a:rPr>
              <a:t>mde.student_id@state.mn.us</a:t>
            </a:r>
            <a:r>
              <a:rPr lang="en-US" sz="5600" dirty="0">
                <a:solidFill>
                  <a:srgbClr val="C00000"/>
                </a:solidFill>
                <a:cs typeface="Arial" charset="0"/>
              </a:rPr>
              <a:t>				</a:t>
            </a:r>
            <a:r>
              <a:rPr lang="en-US" sz="5600" dirty="0">
                <a:solidFill>
                  <a:srgbClr val="C00000"/>
                </a:solidFill>
                <a:cs typeface="Arial" charset="0"/>
                <a:hlinkClick r:id="rId5"/>
              </a:rPr>
              <a:t>Pupiltransportation.mde@state.mn.us</a:t>
            </a:r>
            <a:endParaRPr lang="en-US" sz="5600" dirty="0">
              <a:solidFill>
                <a:srgbClr val="C00000"/>
              </a:solidFill>
              <a:cs typeface="Arial" charset="0"/>
            </a:endParaRPr>
          </a:p>
          <a:p>
            <a:pPr>
              <a:spcBef>
                <a:spcPts val="600"/>
              </a:spcBef>
              <a:spcAft>
                <a:spcPts val="0"/>
              </a:spcAft>
              <a:buNone/>
            </a:pPr>
            <a:r>
              <a:rPr lang="en-US" sz="5600" dirty="0">
                <a:solidFill>
                  <a:srgbClr val="C00000"/>
                </a:solidFill>
                <a:cs typeface="Arial" charset="0"/>
              </a:rPr>
              <a:t>651-582-8720					651-582-8524</a:t>
            </a:r>
          </a:p>
          <a:p>
            <a:pPr>
              <a:spcBef>
                <a:spcPts val="600"/>
              </a:spcBef>
              <a:spcAft>
                <a:spcPts val="0"/>
              </a:spcAft>
              <a:buNone/>
            </a:pPr>
            <a:endParaRPr lang="en-US" sz="5600" dirty="0">
              <a:solidFill>
                <a:srgbClr val="C00000"/>
              </a:solidFill>
              <a:cs typeface="Arial" charset="0"/>
            </a:endParaRPr>
          </a:p>
          <a:p>
            <a:pPr>
              <a:spcBef>
                <a:spcPts val="600"/>
              </a:spcBef>
              <a:spcAft>
                <a:spcPts val="0"/>
              </a:spcAft>
              <a:buNone/>
            </a:pPr>
            <a:r>
              <a:rPr lang="en-US" sz="5600" b="1" dirty="0">
                <a:cs typeface="Arial" charset="0"/>
              </a:rPr>
              <a:t>Jeanne Krile						Marilynn Loehr</a:t>
            </a:r>
          </a:p>
          <a:p>
            <a:pPr marL="0" indent="0">
              <a:spcBef>
                <a:spcPts val="600"/>
              </a:spcBef>
              <a:spcAft>
                <a:spcPts val="0"/>
              </a:spcAft>
              <a:buNone/>
            </a:pPr>
            <a:r>
              <a:rPr lang="en-US" sz="5600" dirty="0">
                <a:solidFill>
                  <a:srgbClr val="C00000"/>
                </a:solidFill>
                <a:cs typeface="Arial" charset="0"/>
              </a:rPr>
              <a:t>PSEO, ADM WE					MARSS Coordinator</a:t>
            </a:r>
          </a:p>
          <a:p>
            <a:pPr>
              <a:spcBef>
                <a:spcPts val="600"/>
              </a:spcBef>
              <a:spcAft>
                <a:spcPts val="0"/>
              </a:spcAft>
              <a:buNone/>
            </a:pPr>
            <a:r>
              <a:rPr lang="en-US" sz="5600" dirty="0">
                <a:solidFill>
                  <a:srgbClr val="C00000"/>
                </a:solidFill>
                <a:cs typeface="Arial" charset="0"/>
                <a:hlinkClick r:id="rId6"/>
              </a:rPr>
              <a:t>Jeanne.Krile@state.mn.us</a:t>
            </a:r>
            <a:r>
              <a:rPr lang="en-US" sz="5600" dirty="0">
                <a:solidFill>
                  <a:srgbClr val="C00000"/>
                </a:solidFill>
                <a:cs typeface="Arial" charset="0"/>
              </a:rPr>
              <a:t>				</a:t>
            </a:r>
            <a:r>
              <a:rPr lang="en-US" sz="5600" dirty="0">
                <a:solidFill>
                  <a:srgbClr val="C00000"/>
                </a:solidFill>
                <a:cs typeface="Arial" charset="0"/>
                <a:hlinkClick r:id="rId7"/>
              </a:rPr>
              <a:t>marss@state.mn.us</a:t>
            </a:r>
            <a:endParaRPr lang="en-US" sz="5600" dirty="0">
              <a:solidFill>
                <a:srgbClr val="C00000"/>
              </a:solidFill>
              <a:cs typeface="Arial" charset="0"/>
            </a:endParaRPr>
          </a:p>
          <a:p>
            <a:pPr>
              <a:spcBef>
                <a:spcPts val="600"/>
              </a:spcBef>
              <a:spcAft>
                <a:spcPts val="0"/>
              </a:spcAft>
              <a:buNone/>
            </a:pPr>
            <a:r>
              <a:rPr lang="en-US" sz="5600" dirty="0">
                <a:solidFill>
                  <a:srgbClr val="C00000"/>
                </a:solidFill>
                <a:cs typeface="Arial" charset="0"/>
              </a:rPr>
              <a:t>651-582-8637					651-582-8456</a:t>
            </a:r>
            <a:r>
              <a:rPr lang="en-US" sz="5600" dirty="0">
                <a:cs typeface="Arial" charset="0"/>
              </a:rPr>
              <a:t>	</a:t>
            </a:r>
          </a:p>
          <a:p>
            <a:pPr>
              <a:lnSpc>
                <a:spcPct val="90000"/>
              </a:lnSpc>
              <a:buNone/>
            </a:pPr>
            <a:endParaRPr lang="en-US" sz="2000" dirty="0">
              <a:cs typeface="Arial" charset="0"/>
            </a:endParaRPr>
          </a:p>
          <a:p>
            <a:pPr>
              <a:lnSpc>
                <a:spcPct val="90000"/>
              </a:lnSpc>
              <a:spcBef>
                <a:spcPts val="600"/>
              </a:spcBef>
              <a:spcAft>
                <a:spcPts val="0"/>
              </a:spcAft>
              <a:buNone/>
            </a:pPr>
            <a:r>
              <a:rPr lang="en-US" sz="5600" b="1" dirty="0">
                <a:cs typeface="Arial" charset="0"/>
              </a:rPr>
              <a:t>Tara Chapa						Gayra Ostgaard </a:t>
            </a:r>
          </a:p>
          <a:p>
            <a:pPr>
              <a:lnSpc>
                <a:spcPct val="90000"/>
              </a:lnSpc>
              <a:spcBef>
                <a:spcPts val="600"/>
              </a:spcBef>
              <a:spcAft>
                <a:spcPts val="0"/>
              </a:spcAft>
              <a:buNone/>
            </a:pPr>
            <a:r>
              <a:rPr lang="en-US" sz="5600" dirty="0">
                <a:solidFill>
                  <a:srgbClr val="C00000"/>
                </a:solidFill>
                <a:cs typeface="Arial" charset="0"/>
              </a:rPr>
              <a:t>Student Accounting					Supervisor</a:t>
            </a:r>
          </a:p>
          <a:p>
            <a:pPr>
              <a:lnSpc>
                <a:spcPct val="90000"/>
              </a:lnSpc>
              <a:spcBef>
                <a:spcPts val="600"/>
              </a:spcBef>
              <a:spcAft>
                <a:spcPts val="0"/>
              </a:spcAft>
              <a:buNone/>
            </a:pPr>
            <a:r>
              <a:rPr lang="en-US" sz="5600" dirty="0">
                <a:solidFill>
                  <a:srgbClr val="C00000"/>
                </a:solidFill>
                <a:cs typeface="Arial" charset="0"/>
                <a:hlinkClick r:id="rId8"/>
              </a:rPr>
              <a:t>Tara.Chapa@state.mn.us</a:t>
            </a:r>
            <a:r>
              <a:rPr lang="en-US" sz="5600" dirty="0">
                <a:solidFill>
                  <a:srgbClr val="C00000"/>
                </a:solidFill>
                <a:cs typeface="Arial" charset="0"/>
              </a:rPr>
              <a:t>					</a:t>
            </a:r>
            <a:r>
              <a:rPr lang="en-US" sz="5600" dirty="0">
                <a:solidFill>
                  <a:srgbClr val="C00000"/>
                </a:solidFill>
                <a:cs typeface="Arial" charset="0"/>
                <a:hlinkClick r:id="rId9"/>
              </a:rPr>
              <a:t>Gayra.Ostgaard@state.mn.us</a:t>
            </a:r>
            <a:endParaRPr lang="en-US" sz="5600" dirty="0">
              <a:solidFill>
                <a:srgbClr val="C00000"/>
              </a:solidFill>
              <a:cs typeface="Arial" charset="0"/>
            </a:endParaRPr>
          </a:p>
          <a:p>
            <a:pPr>
              <a:lnSpc>
                <a:spcPct val="90000"/>
              </a:lnSpc>
              <a:spcBef>
                <a:spcPts val="600"/>
              </a:spcBef>
              <a:spcAft>
                <a:spcPts val="0"/>
              </a:spcAft>
              <a:buNone/>
            </a:pPr>
            <a:r>
              <a:rPr lang="en-US" sz="5600" dirty="0">
                <a:solidFill>
                  <a:srgbClr val="C00000"/>
                </a:solidFill>
                <a:cs typeface="Arial" charset="0"/>
              </a:rPr>
              <a:t>651-582-8439					651-582-8339	</a:t>
            </a:r>
          </a:p>
          <a:p>
            <a:pPr>
              <a:lnSpc>
                <a:spcPct val="90000"/>
              </a:lnSpc>
              <a:buNone/>
            </a:pPr>
            <a:endParaRPr lang="en-US" sz="2000" dirty="0">
              <a:latin typeface="Times New Roman" pitchFamily="18" charset="0"/>
              <a:cs typeface="Times New Roman" pitchFamily="18" charset="0"/>
            </a:endParaRPr>
          </a:p>
          <a:p>
            <a:pPr>
              <a:lnSpc>
                <a:spcPct val="90000"/>
              </a:lnSpc>
              <a:buNone/>
            </a:pPr>
            <a:endParaRPr lang="en-US" sz="2000" b="1" dirty="0">
              <a:solidFill>
                <a:srgbClr val="C00000"/>
              </a:solidFill>
              <a:latin typeface="Times New Roman" pitchFamily="18" charset="0"/>
              <a:cs typeface="Times New Roman" pitchFamily="18" charset="0"/>
            </a:endParaRPr>
          </a:p>
          <a:p>
            <a:pPr>
              <a:spcBef>
                <a:spcPts val="0"/>
              </a:spcBef>
              <a:buNone/>
            </a:pPr>
            <a:endParaRPr lang="en-US" sz="2400" dirty="0">
              <a:solidFill>
                <a:srgbClr val="C00000"/>
              </a:solidFill>
            </a:endParaRPr>
          </a:p>
        </p:txBody>
      </p:sp>
      <p:sp>
        <p:nvSpPr>
          <p:cNvPr id="4" name="Date Placeholder 3"/>
          <p:cNvSpPr>
            <a:spLocks noGrp="1"/>
          </p:cNvSpPr>
          <p:nvPr>
            <p:ph type="dt" sz="half" idx="10"/>
          </p:nvPr>
        </p:nvSpPr>
        <p:spPr/>
        <p:txBody>
          <a:bodyPr/>
          <a:lstStyle/>
          <a:p>
            <a:r>
              <a:rPr lang="en-US"/>
              <a:t>02/16/22</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94</a:t>
            </a:fld>
            <a:endParaRPr lang="en-US" dirty="0"/>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one. | education.state.mn.us</a:t>
            </a:r>
            <a:endParaRPr lang="en-US" dirty="0">
              <a:solidFill>
                <a:srgbClr val="003865"/>
              </a:solidFill>
            </a:endParaRPr>
          </a:p>
        </p:txBody>
      </p:sp>
    </p:spTree>
    <p:extLst>
      <p:ext uri="{BB962C8B-B14F-4D97-AF65-F5344CB8AC3E}">
        <p14:creationId xmlns:p14="http://schemas.microsoft.com/office/powerpoint/2010/main" val="10022253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cs typeface="Arial" charset="0"/>
              </a:rPr>
              <a:t>Other Contacts…</a:t>
            </a:r>
            <a:endParaRPr lang="en-US" sz="3200" dirty="0"/>
          </a:p>
        </p:txBody>
      </p:sp>
      <p:sp>
        <p:nvSpPr>
          <p:cNvPr id="3" name="Content Placeholder 2"/>
          <p:cNvSpPr>
            <a:spLocks noGrp="1"/>
          </p:cNvSpPr>
          <p:nvPr>
            <p:ph sz="half" idx="1"/>
          </p:nvPr>
        </p:nvSpPr>
        <p:spPr/>
        <p:txBody>
          <a:bodyPr>
            <a:normAutofit/>
          </a:bodyPr>
          <a:lstStyle/>
          <a:p>
            <a:pPr marL="0" indent="0">
              <a:lnSpc>
                <a:spcPct val="120000"/>
              </a:lnSpc>
              <a:spcBef>
                <a:spcPts val="0"/>
              </a:spcBef>
              <a:spcAft>
                <a:spcPts val="0"/>
              </a:spcAft>
              <a:buNone/>
            </a:pPr>
            <a:r>
              <a:rPr lang="en-US" sz="1700" b="1" dirty="0"/>
              <a:t>SERVS Financial</a:t>
            </a:r>
          </a:p>
          <a:p>
            <a:pPr marL="0" indent="0">
              <a:lnSpc>
                <a:spcPct val="120000"/>
              </a:lnSpc>
              <a:spcBef>
                <a:spcPts val="0"/>
              </a:spcBef>
              <a:spcAft>
                <a:spcPts val="0"/>
              </a:spcAft>
              <a:buNone/>
            </a:pPr>
            <a:r>
              <a:rPr lang="en-US" sz="1700" dirty="0"/>
              <a:t>How to gain access and utilize SERVS Financial – </a:t>
            </a:r>
            <a:r>
              <a:rPr lang="en-US" sz="1700" dirty="0">
                <a:hlinkClick r:id="rId2"/>
              </a:rPr>
              <a:t>mde.servsfinancial@state.mn.us</a:t>
            </a:r>
            <a:endParaRPr lang="en-US" sz="1700" dirty="0"/>
          </a:p>
          <a:p>
            <a:pPr marL="0" indent="0">
              <a:lnSpc>
                <a:spcPct val="120000"/>
              </a:lnSpc>
              <a:spcBef>
                <a:spcPts val="0"/>
              </a:spcBef>
              <a:spcAft>
                <a:spcPts val="0"/>
              </a:spcAft>
              <a:buNone/>
            </a:pPr>
            <a:r>
              <a:rPr lang="en-US" sz="1700" dirty="0"/>
              <a:t>Error messages and malfunctions when using SERVS – </a:t>
            </a:r>
            <a:r>
              <a:rPr lang="en-US" sz="1700" dirty="0">
                <a:hlinkClick r:id="rId3"/>
              </a:rPr>
              <a:t>mde.helpdesk@state.mn.us</a:t>
            </a:r>
            <a:endParaRPr lang="en-US" sz="1700" dirty="0"/>
          </a:p>
          <a:p>
            <a:pPr marL="0" indent="0">
              <a:lnSpc>
                <a:spcPct val="120000"/>
              </a:lnSpc>
              <a:spcBef>
                <a:spcPts val="0"/>
              </a:spcBef>
              <a:spcAft>
                <a:spcPts val="0"/>
              </a:spcAft>
              <a:buNone/>
            </a:pPr>
            <a:endParaRPr lang="en-US" sz="1700" dirty="0"/>
          </a:p>
          <a:p>
            <a:pPr marL="0" indent="0">
              <a:lnSpc>
                <a:spcPct val="120000"/>
              </a:lnSpc>
              <a:spcBef>
                <a:spcPts val="0"/>
              </a:spcBef>
              <a:spcAft>
                <a:spcPts val="0"/>
              </a:spcAft>
              <a:buNone/>
            </a:pPr>
            <a:r>
              <a:rPr lang="en-US" sz="1700" b="1" dirty="0"/>
              <a:t>MARSS Student Reporting</a:t>
            </a:r>
          </a:p>
          <a:p>
            <a:pPr marL="0" indent="0">
              <a:lnSpc>
                <a:spcPct val="120000"/>
              </a:lnSpc>
              <a:spcBef>
                <a:spcPts val="0"/>
              </a:spcBef>
              <a:spcAft>
                <a:spcPts val="0"/>
              </a:spcAft>
              <a:buNone/>
            </a:pPr>
            <a:r>
              <a:rPr lang="en-US" sz="1700" dirty="0"/>
              <a:t>Minnesota Automated Student Reporting System (MARSS) </a:t>
            </a:r>
          </a:p>
          <a:p>
            <a:pPr marL="0" indent="0">
              <a:lnSpc>
                <a:spcPct val="120000"/>
              </a:lnSpc>
              <a:spcBef>
                <a:spcPts val="0"/>
              </a:spcBef>
              <a:spcAft>
                <a:spcPts val="0"/>
              </a:spcAft>
              <a:buNone/>
            </a:pPr>
            <a:r>
              <a:rPr lang="en-US" sz="1700" dirty="0"/>
              <a:t>contact: </a:t>
            </a:r>
            <a:r>
              <a:rPr lang="en-US" sz="1700" dirty="0">
                <a:hlinkClick r:id="rId4"/>
              </a:rPr>
              <a:t>Marss@state.mn.us</a:t>
            </a:r>
            <a:r>
              <a:rPr lang="en-US" sz="1700" dirty="0"/>
              <a:t> </a:t>
            </a:r>
          </a:p>
        </p:txBody>
      </p:sp>
      <p:sp>
        <p:nvSpPr>
          <p:cNvPr id="4" name="Content Placeholder 3"/>
          <p:cNvSpPr>
            <a:spLocks noGrp="1"/>
          </p:cNvSpPr>
          <p:nvPr>
            <p:ph sz="half" idx="2"/>
          </p:nvPr>
        </p:nvSpPr>
        <p:spPr/>
        <p:txBody>
          <a:bodyPr/>
          <a:lstStyle/>
          <a:p>
            <a:pPr marL="0" indent="0">
              <a:spcBef>
                <a:spcPts val="0"/>
              </a:spcBef>
              <a:spcAft>
                <a:spcPts val="0"/>
              </a:spcAft>
              <a:buNone/>
            </a:pPr>
            <a:r>
              <a:rPr lang="en-US" sz="1600" b="1" dirty="0"/>
              <a:t>Title Programs</a:t>
            </a:r>
          </a:p>
          <a:p>
            <a:pPr>
              <a:spcBef>
                <a:spcPts val="0"/>
              </a:spcBef>
              <a:spcAft>
                <a:spcPts val="0"/>
              </a:spcAft>
            </a:pPr>
            <a:r>
              <a:rPr lang="en-US" sz="1600" dirty="0"/>
              <a:t>Title Programs – </a:t>
            </a:r>
            <a:r>
              <a:rPr lang="en-US" sz="1600" dirty="0">
                <a:hlinkClick r:id="rId5"/>
              </a:rPr>
              <a:t>mde.esea@state.mn.us</a:t>
            </a:r>
            <a:r>
              <a:rPr lang="en-US" sz="1600" dirty="0"/>
              <a:t>.</a:t>
            </a:r>
          </a:p>
          <a:p>
            <a:pPr marL="0" indent="0">
              <a:spcBef>
                <a:spcPts val="0"/>
              </a:spcBef>
              <a:spcAft>
                <a:spcPts val="0"/>
              </a:spcAft>
              <a:buNone/>
            </a:pPr>
            <a:endParaRPr lang="en-US" sz="1600" dirty="0"/>
          </a:p>
          <a:p>
            <a:pPr marL="0" indent="0">
              <a:spcBef>
                <a:spcPts val="0"/>
              </a:spcBef>
              <a:spcAft>
                <a:spcPts val="0"/>
              </a:spcAft>
              <a:buNone/>
            </a:pPr>
            <a:r>
              <a:rPr lang="en-US" sz="1600" b="1" dirty="0"/>
              <a:t>Special Education</a:t>
            </a:r>
          </a:p>
          <a:p>
            <a:pPr marL="0" indent="0">
              <a:spcBef>
                <a:spcPts val="0"/>
              </a:spcBef>
              <a:spcAft>
                <a:spcPts val="0"/>
              </a:spcAft>
              <a:buNone/>
            </a:pPr>
            <a:r>
              <a:rPr lang="en-US" sz="1600" dirty="0"/>
              <a:t>Special Education Funds – </a:t>
            </a:r>
            <a:r>
              <a:rPr lang="en-US" sz="1600" dirty="0">
                <a:hlinkClick r:id="rId6"/>
              </a:rPr>
              <a:t>mde.spedfunding@state.mn.us</a:t>
            </a:r>
            <a:r>
              <a:rPr lang="en-US" sz="1600" dirty="0"/>
              <a:t>.</a:t>
            </a:r>
          </a:p>
          <a:p>
            <a:pPr marL="0" indent="0">
              <a:spcBef>
                <a:spcPts val="0"/>
              </a:spcBef>
              <a:spcAft>
                <a:spcPts val="0"/>
              </a:spcAft>
              <a:buNone/>
            </a:pPr>
            <a:endParaRPr lang="en-US" dirty="0"/>
          </a:p>
          <a:p>
            <a:pPr>
              <a:spcBef>
                <a:spcPts val="0"/>
              </a:spcBef>
              <a:spcAft>
                <a:spcPts val="0"/>
              </a:spcAft>
            </a:pPr>
            <a:r>
              <a:rPr lang="en-US" sz="1600" b="1" dirty="0"/>
              <a:t>Data Submissions (EDIAM)</a:t>
            </a:r>
          </a:p>
          <a:p>
            <a:pPr>
              <a:spcBef>
                <a:spcPts val="0"/>
              </a:spcBef>
              <a:spcAft>
                <a:spcPts val="0"/>
              </a:spcAft>
            </a:pPr>
            <a:r>
              <a:rPr lang="en-US" sz="1600" dirty="0"/>
              <a:t>MDE User Access- </a:t>
            </a:r>
            <a:r>
              <a:rPr lang="en-US" sz="1600" dirty="0">
                <a:hlinkClick r:id="rId7"/>
              </a:rPr>
              <a:t>useraccess.mde@state.mn.us</a:t>
            </a:r>
            <a:endParaRPr lang="en-US" sz="1600" dirty="0"/>
          </a:p>
          <a:p>
            <a:pPr>
              <a:spcBef>
                <a:spcPts val="0"/>
              </a:spcBef>
              <a:spcAft>
                <a:spcPts val="0"/>
              </a:spcAft>
            </a:pPr>
            <a:endParaRPr lang="en-US" sz="1600" dirty="0"/>
          </a:p>
          <a:p>
            <a:pPr>
              <a:spcBef>
                <a:spcPts val="0"/>
              </a:spcBef>
              <a:spcAft>
                <a:spcPts val="0"/>
              </a:spcAft>
            </a:pPr>
            <a:r>
              <a:rPr lang="en-US" sz="1600" b="1" dirty="0"/>
              <a:t>COVID-19 Questions</a:t>
            </a:r>
          </a:p>
          <a:p>
            <a:pPr>
              <a:spcBef>
                <a:spcPts val="0"/>
              </a:spcBef>
              <a:spcAft>
                <a:spcPts val="0"/>
              </a:spcAft>
            </a:pPr>
            <a:r>
              <a:rPr lang="en-US" sz="1600" dirty="0">
                <a:hlinkClick r:id="rId8"/>
              </a:rPr>
              <a:t>COVID-19.Questions.MDE@state.mn.us</a:t>
            </a:r>
            <a:endParaRPr lang="en-US" sz="1600" dirty="0"/>
          </a:p>
          <a:p>
            <a:pPr>
              <a:spcBef>
                <a:spcPts val="0"/>
              </a:spcBef>
              <a:spcAft>
                <a:spcPts val="0"/>
              </a:spcAft>
            </a:pPr>
            <a:endParaRPr lang="en-US" sz="1600" dirty="0"/>
          </a:p>
          <a:p>
            <a:pPr>
              <a:spcBef>
                <a:spcPts val="0"/>
              </a:spcBef>
              <a:spcAft>
                <a:spcPts val="0"/>
              </a:spcAft>
            </a:pPr>
            <a:r>
              <a:rPr lang="en-US" sz="1600" b="1" dirty="0"/>
              <a:t>CARES Act Webpage</a:t>
            </a:r>
          </a:p>
          <a:p>
            <a:pPr>
              <a:spcBef>
                <a:spcPts val="0"/>
              </a:spcBef>
              <a:spcAft>
                <a:spcPts val="0"/>
              </a:spcAft>
            </a:pPr>
            <a:r>
              <a:rPr lang="en-US" sz="1600" dirty="0">
                <a:hlinkClick r:id="rId9"/>
              </a:rPr>
              <a:t>https://education.mn.gov/MDE/dse/health/covid19/cares/</a:t>
            </a:r>
            <a:endParaRPr lang="en-US" sz="1600" dirty="0"/>
          </a:p>
        </p:txBody>
      </p:sp>
      <p:sp>
        <p:nvSpPr>
          <p:cNvPr id="5" name="Date Placeholder 4"/>
          <p:cNvSpPr>
            <a:spLocks noGrp="1"/>
          </p:cNvSpPr>
          <p:nvPr>
            <p:ph type="dt" sz="half" idx="10"/>
          </p:nvPr>
        </p:nvSpPr>
        <p:spPr/>
        <p:txBody>
          <a:bodyPr/>
          <a:lstStyle/>
          <a:p>
            <a:fld id="{BBB5AC3F-D3DC-428D-AB24-64A1392484E6}" type="datetime1">
              <a:rPr lang="en-US" smtClean="0"/>
              <a:t>3/27/2024</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95</a:t>
            </a:fld>
            <a:endParaRPr lang="en-US" dirty="0"/>
          </a:p>
        </p:txBody>
      </p:sp>
      <p:sp>
        <p:nvSpPr>
          <p:cNvPr id="7" name="Footer Placeholder 6"/>
          <p:cNvSpPr>
            <a:spLocks noGrp="1"/>
          </p:cNvSpPr>
          <p:nvPr>
            <p:ph type="ftr" sz="quarter" idx="13"/>
          </p:nvPr>
        </p:nvSpPr>
        <p:spPr/>
        <p:txBody>
          <a:bodyPr/>
          <a:lstStyle/>
          <a:p>
            <a:endParaRPr lang="en-US" dirty="0">
              <a:solidFill>
                <a:srgbClr val="003865"/>
              </a:solidFill>
            </a:endParaRPr>
          </a:p>
        </p:txBody>
      </p:sp>
    </p:spTree>
    <p:extLst>
      <p:ext uri="{BB962C8B-B14F-4D97-AF65-F5344CB8AC3E}">
        <p14:creationId xmlns:p14="http://schemas.microsoft.com/office/powerpoint/2010/main" val="1039012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a:t>Thank you!</a:t>
            </a:r>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a:t>Deb Meier and Molly Koppes</a:t>
            </a:r>
          </a:p>
          <a:p>
            <a:r>
              <a:rPr lang="en-US" sz="2200" i="1" dirty="0">
                <a:hlinkClick r:id="rId2"/>
              </a:rPr>
              <a:t>Debra.A.Meier@state.mn.us</a:t>
            </a:r>
            <a:r>
              <a:rPr lang="en-US" sz="2200" i="1" dirty="0"/>
              <a:t> and </a:t>
            </a:r>
            <a:r>
              <a:rPr lang="en-US" sz="2200" i="1" dirty="0">
                <a:hlinkClick r:id="rId3"/>
              </a:rPr>
              <a:t>Molly.Koppes@state.mn.us</a:t>
            </a:r>
            <a:endParaRPr lang="en-US" sz="2200" i="1" dirty="0"/>
          </a:p>
          <a:p>
            <a:r>
              <a:rPr lang="en-US" sz="2200" dirty="0"/>
              <a:t>651-582-8656 and 651-582-8249</a:t>
            </a:r>
          </a:p>
        </p:txBody>
      </p:sp>
      <p:sp>
        <p:nvSpPr>
          <p:cNvPr id="4" name="Date Placeholder 3"/>
          <p:cNvSpPr>
            <a:spLocks noGrp="1"/>
          </p:cNvSpPr>
          <p:nvPr>
            <p:ph type="dt" sz="half" idx="10"/>
          </p:nvPr>
        </p:nvSpPr>
        <p:spPr/>
        <p:txBody>
          <a:bodyPr/>
          <a:lstStyle/>
          <a:p>
            <a:fld id="{ACD7474B-CC56-4509-A281-743CC636662F}" type="datetime1">
              <a:rPr lang="en-US" smtClean="0"/>
              <a:t>3/27/2024</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96</a:t>
            </a:fld>
            <a:endParaRPr lang="en-US" dirty="0"/>
          </a:p>
        </p:txBody>
      </p:sp>
      <p:sp>
        <p:nvSpPr>
          <p:cNvPr id="2" name="Footer Placeholder 1"/>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88555836"/>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Template Aug 2018" id="{FB95E756-BCB9-429C-8457-CE2C82B80B56}" vid="{C5435FED-1C7F-4918-9C2D-E9516BBFDE7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elements/1.1/"/>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35273</TotalTime>
  <Words>10355</Words>
  <Application>Microsoft Office PowerPoint</Application>
  <PresentationFormat>Widescreen</PresentationFormat>
  <Paragraphs>1013</Paragraphs>
  <Slides>96</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96</vt:i4>
      </vt:variant>
    </vt:vector>
  </HeadingPairs>
  <TitlesOfParts>
    <vt:vector size="102" baseType="lpstr">
      <vt:lpstr>Arial</vt:lpstr>
      <vt:lpstr>Calibri</vt:lpstr>
      <vt:lpstr>NeueHaasGroteskText Std</vt:lpstr>
      <vt:lpstr>Times New Roman</vt:lpstr>
      <vt:lpstr>MN.IT</vt:lpstr>
      <vt:lpstr>1_MN.IT</vt:lpstr>
      <vt:lpstr>Region Conference UFARS Hot Topics</vt:lpstr>
      <vt:lpstr>Ten Minnesota Commitments to Equity</vt:lpstr>
      <vt:lpstr>Agenda</vt:lpstr>
      <vt:lpstr>PowerPoint Presentation</vt:lpstr>
      <vt:lpstr>FY 23 MN State Legislation</vt:lpstr>
      <vt:lpstr>FY 2024 Program Code</vt:lpstr>
      <vt:lpstr>FY 2024 Program Code</vt:lpstr>
      <vt:lpstr>FY 24 UFARS Finance Codes</vt:lpstr>
      <vt:lpstr>FY 24 UFARS Finance Codes</vt:lpstr>
      <vt:lpstr>FY 24 UFARS Finance Codes</vt:lpstr>
      <vt:lpstr>FY 24 UFARS Finance Codes</vt:lpstr>
      <vt:lpstr>FY 24 UFARS Finance Codes</vt:lpstr>
      <vt:lpstr>FY 24 UFARS Finance Codes</vt:lpstr>
      <vt:lpstr>FY 24 UFARS Finance Codes</vt:lpstr>
      <vt:lpstr>FY 24 UFARS Finance Codes</vt:lpstr>
      <vt:lpstr>FY 24 UFARS Finance Codes</vt:lpstr>
      <vt:lpstr>FY 24 UFARS Finance Code 312</vt:lpstr>
      <vt:lpstr>FY 24 UFARS Finance Code 339</vt:lpstr>
      <vt:lpstr>FY 24 UFARS Finance Code 343</vt:lpstr>
      <vt:lpstr>FY 24 UFARS Finance Code 343</vt:lpstr>
      <vt:lpstr>FY 24 UFARS Finance Code 343</vt:lpstr>
      <vt:lpstr>FY 24 UFARS Finance Codes 373 &amp; 374</vt:lpstr>
      <vt:lpstr>FY 24 UFARS Object Codes</vt:lpstr>
      <vt:lpstr>FY 24 UFARS Object Codes</vt:lpstr>
      <vt:lpstr>FY 24 UFARS Course Codes</vt:lpstr>
      <vt:lpstr>FY 24 UFARS Course Codes</vt:lpstr>
      <vt:lpstr>FY 24 UFARS Balance Sheet Codes</vt:lpstr>
      <vt:lpstr>FY 24 UFARS Balance Sheet Codes</vt:lpstr>
      <vt:lpstr>School Business Bulletins</vt:lpstr>
      <vt:lpstr>PowerPoint Presentation</vt:lpstr>
      <vt:lpstr>FY 24 Chapter 10 Updates</vt:lpstr>
      <vt:lpstr>FY 24 Chapter 10 Updates</vt:lpstr>
      <vt:lpstr>PowerPoint Presentation</vt:lpstr>
      <vt:lpstr>FY 24 UFARS Finance Code 348 and Lease Levy</vt:lpstr>
      <vt:lpstr>FY 24 UFARS Finance Code 348 and Lease Levy</vt:lpstr>
      <vt:lpstr>FY 24 UFARS Finance Code 348 and Lease Levy</vt:lpstr>
      <vt:lpstr>FY 24 UFARS Finance Code 348 Accounting Treatment</vt:lpstr>
      <vt:lpstr>LTFM Updates</vt:lpstr>
      <vt:lpstr>LTFM Updates</vt:lpstr>
      <vt:lpstr>LTFM Updates</vt:lpstr>
      <vt:lpstr>LTFM Updates</vt:lpstr>
      <vt:lpstr>LTFM Updates</vt:lpstr>
      <vt:lpstr>PowerPoint Presentation</vt:lpstr>
      <vt:lpstr>State Grants</vt:lpstr>
      <vt:lpstr>Nonpublic Expenditures</vt:lpstr>
      <vt:lpstr>Fund 20 Internal Service Expenditures</vt:lpstr>
      <vt:lpstr>ECSE Expenditures</vt:lpstr>
      <vt:lpstr>Early Learning Scholarship Funds</vt:lpstr>
      <vt:lpstr>UFARS Early Childhood Screening</vt:lpstr>
      <vt:lpstr>Title Funds</vt:lpstr>
      <vt:lpstr>Title Funds – SERVS and MEGS</vt:lpstr>
      <vt:lpstr>PowerPoint Presentation</vt:lpstr>
      <vt:lpstr>Food Service Additional State Funding</vt:lpstr>
      <vt:lpstr>Minnesota Free School Meals Program</vt:lpstr>
      <vt:lpstr>Minnesota Free School Meals Program (2)</vt:lpstr>
      <vt:lpstr>Farm to School Grants</vt:lpstr>
      <vt:lpstr>Supply Chain Assistance Funds (Fund 02)</vt:lpstr>
      <vt:lpstr>Temporary Flexibility for Net Cash Resource Limitation</vt:lpstr>
      <vt:lpstr>Fund 02 Unallowable Costs</vt:lpstr>
      <vt:lpstr>PowerPoint Presentation</vt:lpstr>
      <vt:lpstr>FY 2023 UFARS Data Submission Deadlines</vt:lpstr>
      <vt:lpstr>FY 2023 UFARS Data Submission Deadlines</vt:lpstr>
      <vt:lpstr>FY 23 UFARS Turnaround Reports</vt:lpstr>
      <vt:lpstr>FY 23 UFARS Turnaround Reports</vt:lpstr>
      <vt:lpstr>PowerPoint Presentation</vt:lpstr>
      <vt:lpstr>Sign up for MDE email alerts</vt:lpstr>
      <vt:lpstr>MDE Calendar </vt:lpstr>
      <vt:lpstr>Business Manager Listserv</vt:lpstr>
      <vt:lpstr>PowerPoint Presentation</vt:lpstr>
      <vt:lpstr>SOD</vt:lpstr>
      <vt:lpstr>SOD Calculation</vt:lpstr>
      <vt:lpstr>SOD Calculation</vt:lpstr>
      <vt:lpstr>SOD Special Operating Plan</vt:lpstr>
      <vt:lpstr>UFARS Coding Guidance</vt:lpstr>
      <vt:lpstr>Federal Funds Due Dates and Contacts</vt:lpstr>
      <vt:lpstr>Federal Funds UFARS Course Codes</vt:lpstr>
      <vt:lpstr>COVID-19 UFARS Coding</vt:lpstr>
      <vt:lpstr>COVID-19 UFARS Coding</vt:lpstr>
      <vt:lpstr>Federal Connectivity Funds</vt:lpstr>
      <vt:lpstr>PowerPoint Presentation</vt:lpstr>
      <vt:lpstr>GASB 87 - Certificates of Participation</vt:lpstr>
      <vt:lpstr>GASB 87 Certificates of Participation</vt:lpstr>
      <vt:lpstr>GASB 87 Short Term Lease</vt:lpstr>
      <vt:lpstr>FY 23 UFARS Finance Code 348 and Lease Levy</vt:lpstr>
      <vt:lpstr>GASB 96</vt:lpstr>
      <vt:lpstr>GASB 96</vt:lpstr>
      <vt:lpstr>GASB 87 and 96 Object Codes</vt:lpstr>
      <vt:lpstr>GASB 87 and 96 Object Codes</vt:lpstr>
      <vt:lpstr>GASB 87 and 96 Object Codes</vt:lpstr>
      <vt:lpstr>UFARS Overview Summary</vt:lpstr>
      <vt:lpstr>MDE Financial Management Contacts</vt:lpstr>
      <vt:lpstr>MDE Financial Management Contacts</vt:lpstr>
      <vt:lpstr>MDE Special Education Contacts</vt:lpstr>
      <vt:lpstr>Data Management Contacts</vt:lpstr>
      <vt:lpstr>Other Contacts…</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Koppes, Molly (MDE)</dc:creator>
  <cp:keywords>PowerPoint, Template</cp:keywords>
  <dc:description>Version 1.1, Released 8-2016</dc:description>
  <cp:lastModifiedBy>Meier, Debra A (MDE)</cp:lastModifiedBy>
  <cp:revision>945</cp:revision>
  <cp:lastPrinted>2019-09-25T17:13:53Z</cp:lastPrinted>
  <dcterms:created xsi:type="dcterms:W3CDTF">2019-09-11T14:34:46Z</dcterms:created>
  <dcterms:modified xsi:type="dcterms:W3CDTF">2024-03-27T16:17:52Z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